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  <p:sldMasterId id="2147484071" r:id="rId2"/>
    <p:sldMasterId id="2147484095" r:id="rId3"/>
  </p:sldMasterIdLst>
  <p:notesMasterIdLst>
    <p:notesMasterId r:id="rId26"/>
  </p:notesMasterIdLst>
  <p:sldIdLst>
    <p:sldId id="257" r:id="rId4"/>
    <p:sldId id="296" r:id="rId5"/>
    <p:sldId id="298" r:id="rId6"/>
    <p:sldId id="299" r:id="rId7"/>
    <p:sldId id="313" r:id="rId8"/>
    <p:sldId id="314" r:id="rId9"/>
    <p:sldId id="315" r:id="rId10"/>
    <p:sldId id="316" r:id="rId11"/>
    <p:sldId id="317" r:id="rId12"/>
    <p:sldId id="318" r:id="rId13"/>
    <p:sldId id="297" r:id="rId14"/>
    <p:sldId id="300" r:id="rId15"/>
    <p:sldId id="306" r:id="rId16"/>
    <p:sldId id="305" r:id="rId17"/>
    <p:sldId id="304" r:id="rId18"/>
    <p:sldId id="319" r:id="rId19"/>
    <p:sldId id="320" r:id="rId20"/>
    <p:sldId id="312" r:id="rId21"/>
    <p:sldId id="301" r:id="rId22"/>
    <p:sldId id="303" r:id="rId23"/>
    <p:sldId id="321" r:id="rId24"/>
    <p:sldId id="302" r:id="rId25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CCECFF"/>
    <a:srgbClr val="99FFCC"/>
    <a:srgbClr val="FFFFCC"/>
    <a:srgbClr val="CCFFCC"/>
    <a:srgbClr val="A50021"/>
    <a:srgbClr val="CCCCFF"/>
    <a:srgbClr val="FF5050"/>
    <a:srgbClr val="FF6699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0" autoAdjust="0"/>
    <p:restoredTop sz="99821" autoAdjust="0"/>
  </p:normalViewPr>
  <p:slideViewPr>
    <p:cSldViewPr>
      <p:cViewPr>
        <p:scale>
          <a:sx n="90" d="100"/>
          <a:sy n="90" d="100"/>
        </p:scale>
        <p:origin x="-72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41C1A64-DB1E-4FE0-8D8B-36EE6DEEAF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672548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52C8E38-AE5F-4900-B632-0001E12666C0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CA0F213F-7CB1-4CD7-B8AA-AC18ACD666DF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  <p:sp>
        <p:nvSpPr>
          <p:cNvPr id="2048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742950"/>
            <a:ext cx="4933950" cy="3702050"/>
          </a:xfrm>
          <a:ln/>
        </p:spPr>
      </p:sp>
      <p:sp>
        <p:nvSpPr>
          <p:cNvPr id="20485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691063"/>
            <a:ext cx="5438775" cy="4440237"/>
          </a:xfrm>
          <a:noFill/>
        </p:spPr>
        <p:txBody>
          <a:bodyPr lIns="92565" tIns="46285" rIns="92565" bIns="46285"/>
          <a:lstStyle/>
          <a:p>
            <a:pPr eaLnBrk="1" hangingPunct="1"/>
            <a:endParaRPr lang="zh-TW" altLang="zh-TW" smtClean="0"/>
          </a:p>
        </p:txBody>
      </p:sp>
      <p:sp>
        <p:nvSpPr>
          <p:cNvPr id="20486" name="投影片編號版面配置區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5" tIns="46285" rIns="92565" bIns="46285" anchor="b"/>
          <a:lstStyle>
            <a:lvl1pPr defTabSz="9255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255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255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255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255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6BEB01F9-F907-4698-84C6-E6CDE223DEB6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5F03-A4CC-4ABC-ACFF-8E25F588B88F}" type="datetimeFigureOut">
              <a:rPr lang="en-US" altLang="zh-TW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B0FB9-4FD0-43F4-BA78-4E4AA3B99F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55834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36CC-1954-4A7F-B9F4-C5107F4929DB}" type="datetimeFigureOut">
              <a:rPr lang="en-US" altLang="zh-TW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5A59-42D7-4A73-B1C8-624A8286B7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40693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4368B-291B-40CE-A420-569413C65D95}" type="datetimeFigureOut">
              <a:rPr lang="en-US" altLang="zh-TW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8D69F-54B7-40CB-9CC4-87C967B52C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950942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E71A2-8D9C-426D-B88F-90F74B20C8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177931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4465F03-A4CC-4ABC-ACFF-8E25F588B88F}" type="datetimeFigureOut">
              <a:rPr lang="en-US" altLang="zh-TW" smtClean="0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10B0FB9-4FD0-43F4-BA78-4E4AA3B99F6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 anchor="ctr" anchorCtr="0"/>
          <a:lstStyle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A34DF0-BC46-4AF0-9FAC-BC01CA82CCED}" type="datetimeFigureOut">
              <a:rPr lang="en-US" altLang="zh-TW" smtClean="0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CFFEF1-2434-46E9-9A37-634BB40FAE2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444FCFF-3BCA-4A3C-A724-89C629C4CAB9}" type="datetimeFigureOut">
              <a:rPr lang="en-US" altLang="zh-TW" smtClean="0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86398979-A66A-465F-B64F-FFCFD3A2B28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FCCE97-D6F9-4F17-8604-354280E35C1B}" type="datetimeFigureOut">
              <a:rPr lang="en-US" altLang="zh-TW" smtClean="0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B097F2-5A08-4A4A-B126-FEE259E509A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EB3D94-141A-4C3B-BAB6-DCCF4C808819}" type="datetimeFigureOut">
              <a:rPr lang="en-US" altLang="zh-TW" smtClean="0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CDCA67-5E47-471A-8AA6-88B0E81524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AE8CE1-5331-45FE-A9DB-3F36C5719772}" type="datetimeFigureOut">
              <a:rPr lang="en-US" altLang="zh-TW" smtClean="0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D13728-0B62-410D-AA3F-80B2EDE76B6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20E95EE-2FE9-4BFC-8E6D-0ACD4E3873E5}" type="datetimeFigureOut">
              <a:rPr lang="en-US" altLang="zh-TW" smtClean="0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5ADFB9-D5B7-44CA-B987-ACED7D801DA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4DF0-BC46-4AF0-9FAC-BC01CA82CCED}" type="datetimeFigureOut">
              <a:rPr lang="en-US" altLang="zh-TW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FFEF1-2434-46E9-9A37-634BB40FAE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7028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DFE520-73DA-4184-B363-F75CC2C66DAB}" type="datetimeFigureOut">
              <a:rPr lang="en-US" altLang="zh-TW" smtClean="0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17FF9B-F04C-4204-B734-39541FF6F0E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812CB2-87C5-4989-B7F6-C6631CCB2830}" type="datetimeFigureOut">
              <a:rPr lang="en-US" altLang="zh-TW" smtClean="0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F2142E-27A1-4451-B383-1903A50ADB9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1136CC-1954-4A7F-B9F4-C5107F4929DB}" type="datetimeFigureOut">
              <a:rPr lang="en-US" altLang="zh-TW" smtClean="0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D05A59-42D7-4A73-B1C8-624A8286B70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FE64368B-291B-40CE-A420-569413C65D95}" type="datetimeFigureOut">
              <a:rPr lang="en-US" altLang="zh-TW" smtClean="0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9B8D69F-54B7-40CB-9CC4-87C967B52CD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9028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098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775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555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70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629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2E82-3B1E-4AB5-AA0D-EC62534F937D}" type="datetimeFigureOut">
              <a:rPr lang="en-US" altLang="zh-TW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66DA-0BB9-4B1C-8629-A74256EBEB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796285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7998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756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301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120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3690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CE97-D6F9-4F17-8604-354280E35C1B}" type="datetimeFigureOut">
              <a:rPr lang="en-US" altLang="zh-TW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97F2-5A08-4A4A-B126-FEE259E509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91656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3D94-141A-4C3B-BAB6-DCCF4C808819}" type="datetimeFigureOut">
              <a:rPr lang="en-US" altLang="zh-TW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CA67-5E47-471A-8AA6-88B0E81524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63673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CE1-5331-45FE-A9DB-3F36C5719772}" type="datetimeFigureOut">
              <a:rPr lang="en-US" altLang="zh-TW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13728-0B62-410D-AA3F-80B2EDE76B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2041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95EE-2FE9-4BFC-8E6D-0ACD4E3873E5}" type="datetimeFigureOut">
              <a:rPr lang="en-US" altLang="zh-TW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ADFB9-D5B7-44CA-B987-ACED7D801D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17355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FE520-73DA-4184-B363-F75CC2C66DAB}" type="datetimeFigureOut">
              <a:rPr lang="en-US" altLang="zh-TW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FF9B-F04C-4204-B734-39541FF6F0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5578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2CB2-87C5-4989-B7F6-C6631CCB2830}" type="datetimeFigureOut">
              <a:rPr lang="en-US" altLang="zh-TW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142E-27A1-4451-B383-1903A50ADB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20386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0076A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44FCFF-3BCA-4A3C-A724-89C629C4CAB9}" type="datetimeFigureOut">
              <a:rPr lang="en-US" altLang="zh-TW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0076A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0076A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398979-A66A-465F-B64F-FFCFD3A2B2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A5C6C"/>
          </a:solidFill>
          <a:effectLst>
            <a:glow rad="63500">
              <a:srgbClr val="FDE8D7"/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08684E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rgbClr val="08684E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08684E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08684E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rgbClr val="0868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444FCFF-3BCA-4A3C-A724-89C629C4CAB9}" type="datetimeFigureOut">
              <a:rPr lang="en-US" altLang="zh-TW" smtClean="0"/>
              <a:pPr>
                <a:defRPr/>
              </a:pPr>
              <a:t>7/25/2014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6398979-A66A-465F-B64F-FFCFD3A2B28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BEAD13-0566-4C6C-97E7-55F17F24B09F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2014/7/25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7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第二次免試</a:t>
            </a:r>
            <a:r>
              <a:rPr lang="zh-TW" altLang="en-US" dirty="0" smtClean="0"/>
              <a:t>入學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志願</a:t>
            </a:r>
            <a:r>
              <a:rPr lang="zh-TW" altLang="en-US" dirty="0"/>
              <a:t>選</a:t>
            </a:r>
            <a:r>
              <a:rPr lang="zh-TW" altLang="en-US" dirty="0" smtClean="0"/>
              <a:t>填輔導措施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說明會議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103</a:t>
            </a:r>
            <a:r>
              <a:rPr lang="zh-TW" altLang="en-US" dirty="0" smtClean="0"/>
              <a:t>年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24</a:t>
            </a:r>
            <a:r>
              <a:rPr lang="zh-TW" altLang="en-US" dirty="0" smtClean="0"/>
              <a:t>日（星期四）</a:t>
            </a:r>
            <a:endParaRPr lang="zh-TW" alt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第二次免試入學提供資訊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67544" y="1340768"/>
            <a:ext cx="7239000" cy="811472"/>
          </a:xfrm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400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人數為計算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</a:t>
            </a:r>
            <a:r>
              <a:rPr lang="zh-TW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</a:t>
            </a:r>
            <a:r>
              <a:rPr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3"/>
          <p:cNvSpPr txBox="1">
            <a:spLocks/>
          </p:cNvSpPr>
          <p:nvPr/>
        </p:nvSpPr>
        <p:spPr>
          <a:xfrm>
            <a:off x="467544" y="3501008"/>
            <a:ext cx="7488832" cy="62176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區間比率不低於百分之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0.3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且人數不少於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三十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400" b="1" u="sng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115616" y="2250198"/>
            <a:ext cx="4387844" cy="427957"/>
            <a:chOff x="1115616" y="2250198"/>
            <a:chExt cx="4387844" cy="427957"/>
          </a:xfrm>
        </p:grpSpPr>
        <p:sp>
          <p:nvSpPr>
            <p:cNvPr id="6" name="文字方塊 5"/>
            <p:cNvSpPr txBox="1"/>
            <p:nvPr/>
          </p:nvSpPr>
          <p:spPr>
            <a:xfrm>
              <a:off x="1115616" y="2262656"/>
              <a:ext cx="1723549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未就定位人數</a:t>
              </a:r>
              <a:endParaRPr lang="zh-TW" altLang="en-US" sz="20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779911" y="2250198"/>
              <a:ext cx="1723549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特招報到人數</a:t>
              </a:r>
              <a:endParaRPr lang="zh-TW" altLang="en-US" sz="20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987824" y="2278045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扣除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115616" y="4197395"/>
            <a:ext cx="4382029" cy="707886"/>
            <a:chOff x="1115616" y="4197395"/>
            <a:chExt cx="4382029" cy="707886"/>
          </a:xfrm>
        </p:grpSpPr>
        <p:sp>
          <p:nvSpPr>
            <p:cNvPr id="11" name="文字方塊 10"/>
            <p:cNvSpPr txBox="1"/>
            <p:nvPr/>
          </p:nvSpPr>
          <p:spPr>
            <a:xfrm>
              <a:off x="1115616" y="4197395"/>
              <a:ext cx="1806905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桃連</a:t>
              </a: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區</a:t>
              </a:r>
              <a: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</a:t>
              </a:r>
              <a:r>
                <a:rPr lang="zh-TW" altLang="en-US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～</a:t>
              </a:r>
              <a:r>
                <a:rPr lang="en-US" altLang="zh-TW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3477</a:t>
              </a:r>
              <a:r>
                <a:rPr lang="zh-TW" altLang="en-US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人）</a:t>
              </a:r>
              <a:endParaRPr lang="zh-TW" altLang="en-US" sz="20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3732418" y="4351283"/>
              <a:ext cx="1765227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r>
                <a:rPr lang="zh-TW" altLang="en-US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人為一區間</a:t>
              </a:r>
              <a:endParaRPr lang="zh-TW" altLang="en-US" sz="2000" dirty="0"/>
            </a:p>
          </p:txBody>
        </p:sp>
        <p:sp>
          <p:nvSpPr>
            <p:cNvPr id="14" name="向右箭號 13"/>
            <p:cNvSpPr/>
            <p:nvPr/>
          </p:nvSpPr>
          <p:spPr>
            <a:xfrm>
              <a:off x="3131840" y="4437112"/>
              <a:ext cx="432048" cy="21602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9333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時程對照</a:t>
            </a:r>
            <a:r>
              <a:rPr lang="en-US" altLang="zh-TW" dirty="0" smtClean="0"/>
              <a:t>-1/2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611560" y="1340768"/>
            <a:ext cx="7443397" cy="2165694"/>
            <a:chOff x="945027" y="1497007"/>
            <a:chExt cx="7443397" cy="2165694"/>
          </a:xfrm>
        </p:grpSpPr>
        <p:cxnSp>
          <p:nvCxnSpPr>
            <p:cNvPr id="6" name="直線接點 5"/>
            <p:cNvCxnSpPr/>
            <p:nvPr/>
          </p:nvCxnSpPr>
          <p:spPr>
            <a:xfrm>
              <a:off x="971600" y="1916832"/>
              <a:ext cx="7416824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字方塊 6"/>
            <p:cNvSpPr txBox="1"/>
            <p:nvPr/>
          </p:nvSpPr>
          <p:spPr>
            <a:xfrm>
              <a:off x="971600" y="1497007"/>
              <a:ext cx="6981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五    六   日   一   二   三 </a:t>
              </a:r>
              <a:r>
                <a:rPr lang="en-US" altLang="zh-TW" dirty="0" smtClean="0"/>
                <a:t> </a:t>
              </a:r>
              <a:r>
                <a:rPr lang="zh-TW" altLang="en-US" dirty="0" smtClean="0"/>
                <a:t>  四    五   六  </a:t>
              </a:r>
              <a:r>
                <a:rPr lang="en-US" altLang="zh-TW" dirty="0" smtClean="0"/>
                <a:t> </a:t>
              </a:r>
              <a:r>
                <a:rPr lang="zh-TW" altLang="en-US" dirty="0" smtClean="0"/>
                <a:t> 日     一    二    三   </a:t>
              </a:r>
              <a:r>
                <a:rPr lang="en-US" altLang="zh-TW" dirty="0" smtClean="0"/>
                <a:t> </a:t>
              </a:r>
              <a:r>
                <a:rPr lang="zh-TW" altLang="en-US" dirty="0" smtClean="0"/>
                <a:t> 四     五 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945027" y="2060848"/>
              <a:ext cx="7220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8/1</a:t>
              </a:r>
              <a:r>
                <a:rPr lang="zh-TW" altLang="en-US" dirty="0" smtClean="0"/>
                <a:t>    </a:t>
              </a:r>
              <a:r>
                <a:rPr lang="en-US" altLang="zh-TW" dirty="0" smtClean="0"/>
                <a:t>2 </a:t>
              </a:r>
              <a:r>
                <a:rPr lang="zh-TW" altLang="en-US" dirty="0" smtClean="0"/>
                <a:t>    </a:t>
              </a:r>
              <a:r>
                <a:rPr lang="en-US" altLang="zh-TW" dirty="0" smtClean="0"/>
                <a:t>3    4  </a:t>
              </a:r>
              <a:r>
                <a:rPr lang="zh-TW" altLang="en-US" dirty="0" smtClean="0"/>
                <a:t>   </a:t>
              </a:r>
              <a:r>
                <a:rPr lang="en-US" altLang="zh-TW" dirty="0" smtClean="0"/>
                <a:t>5 </a:t>
              </a:r>
              <a:r>
                <a:rPr lang="zh-TW" altLang="en-US" dirty="0" smtClean="0"/>
                <a:t>    </a:t>
              </a:r>
              <a:r>
                <a:rPr lang="en-US" altLang="zh-TW" dirty="0" smtClean="0"/>
                <a:t>6</a:t>
              </a:r>
              <a:r>
                <a:rPr lang="zh-TW" altLang="en-US" dirty="0" smtClean="0"/>
                <a:t>     </a:t>
              </a:r>
              <a:r>
                <a:rPr lang="en-US" altLang="zh-TW" dirty="0" smtClean="0"/>
                <a:t>7     8     9    10     11    12</a:t>
              </a:r>
              <a:r>
                <a:rPr lang="zh-TW" altLang="en-US" dirty="0" smtClean="0"/>
                <a:t>    </a:t>
              </a:r>
              <a:r>
                <a:rPr lang="en-US" altLang="zh-TW" dirty="0" smtClean="0"/>
                <a:t>13    14    15  </a:t>
              </a:r>
              <a:endParaRPr lang="zh-TW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591605" y="2708920"/>
              <a:ext cx="1008112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志願選填</a:t>
              </a:r>
              <a:endParaRPr lang="zh-TW" alt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769864" y="2708920"/>
              <a:ext cx="576064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報名</a:t>
              </a:r>
              <a:endParaRPr lang="zh-TW" alt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032040" y="2717468"/>
              <a:ext cx="969771" cy="20747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放榜報到</a:t>
              </a:r>
              <a:endParaRPr lang="zh-TW" alt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17" name="群組 16"/>
            <p:cNvGrpSpPr/>
            <p:nvPr/>
          </p:nvGrpSpPr>
          <p:grpSpPr>
            <a:xfrm>
              <a:off x="1582809" y="2513422"/>
              <a:ext cx="1008112" cy="216024"/>
              <a:chOff x="1547664" y="2924944"/>
              <a:chExt cx="1008112" cy="216024"/>
            </a:xfrm>
          </p:grpSpPr>
          <p:cxnSp>
            <p:nvCxnSpPr>
              <p:cNvPr id="13" name="直線接點 12"/>
              <p:cNvCxnSpPr/>
              <p:nvPr/>
            </p:nvCxnSpPr>
            <p:spPr>
              <a:xfrm>
                <a:off x="1556460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>
                <a:off x="2555776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線單箭頭接點 15"/>
              <p:cNvCxnSpPr/>
              <p:nvPr/>
            </p:nvCxnSpPr>
            <p:spPr>
              <a:xfrm>
                <a:off x="1547664" y="3032956"/>
                <a:ext cx="1008112" cy="0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群組 17"/>
            <p:cNvGrpSpPr/>
            <p:nvPr/>
          </p:nvGrpSpPr>
          <p:grpSpPr>
            <a:xfrm>
              <a:off x="3714381" y="2514319"/>
              <a:ext cx="687030" cy="235033"/>
              <a:chOff x="1638581" y="2924944"/>
              <a:chExt cx="1008112" cy="216024"/>
            </a:xfrm>
          </p:grpSpPr>
          <p:cxnSp>
            <p:nvCxnSpPr>
              <p:cNvPr id="19" name="直線接點 18"/>
              <p:cNvCxnSpPr/>
              <p:nvPr/>
            </p:nvCxnSpPr>
            <p:spPr>
              <a:xfrm>
                <a:off x="1647377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>
                <a:off x="2646693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線單箭頭接點 20"/>
              <p:cNvCxnSpPr/>
              <p:nvPr/>
            </p:nvCxnSpPr>
            <p:spPr>
              <a:xfrm>
                <a:off x="1638581" y="3032956"/>
                <a:ext cx="1008112" cy="0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群組 21"/>
            <p:cNvGrpSpPr/>
            <p:nvPr/>
          </p:nvGrpSpPr>
          <p:grpSpPr>
            <a:xfrm>
              <a:off x="7173411" y="2494413"/>
              <a:ext cx="687030" cy="235033"/>
              <a:chOff x="1711466" y="2924944"/>
              <a:chExt cx="1008112" cy="216024"/>
            </a:xfrm>
          </p:grpSpPr>
          <p:cxnSp>
            <p:nvCxnSpPr>
              <p:cNvPr id="23" name="直線接點 22"/>
              <p:cNvCxnSpPr/>
              <p:nvPr/>
            </p:nvCxnSpPr>
            <p:spPr>
              <a:xfrm>
                <a:off x="1720261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/>
              <p:cNvCxnSpPr/>
              <p:nvPr/>
            </p:nvCxnSpPr>
            <p:spPr>
              <a:xfrm>
                <a:off x="2719578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線單箭頭接點 24"/>
              <p:cNvCxnSpPr/>
              <p:nvPr/>
            </p:nvCxnSpPr>
            <p:spPr>
              <a:xfrm>
                <a:off x="1711466" y="3032956"/>
                <a:ext cx="1008112" cy="0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線單箭頭接點 26"/>
            <p:cNvCxnSpPr/>
            <p:nvPr/>
          </p:nvCxnSpPr>
          <p:spPr>
            <a:xfrm flipH="1">
              <a:off x="1619672" y="2924944"/>
              <a:ext cx="4398" cy="414046"/>
            </a:xfrm>
            <a:prstGeom prst="straightConnector1">
              <a:avLst/>
            </a:prstGeom>
            <a:ln w="28575">
              <a:solidFill>
                <a:srgbClr val="A5002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1120014" y="3446677"/>
              <a:ext cx="1008112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特招</a:t>
              </a:r>
              <a:endParaRPr lang="en-US" altLang="zh-TW" sz="14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放榜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0" name="直線單箭頭接點 29"/>
            <p:cNvCxnSpPr/>
            <p:nvPr/>
          </p:nvCxnSpPr>
          <p:spPr>
            <a:xfrm flipH="1">
              <a:off x="2483768" y="2924944"/>
              <a:ext cx="4398" cy="414046"/>
            </a:xfrm>
            <a:prstGeom prst="straightConnector1">
              <a:avLst/>
            </a:prstGeom>
            <a:ln w="28575">
              <a:solidFill>
                <a:srgbClr val="A5002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/>
            <p:nvPr/>
          </p:nvCxnSpPr>
          <p:spPr>
            <a:xfrm flipH="1">
              <a:off x="2843808" y="2924944"/>
              <a:ext cx="4398" cy="414046"/>
            </a:xfrm>
            <a:prstGeom prst="straightConnector1">
              <a:avLst/>
            </a:prstGeom>
            <a:ln w="28575">
              <a:solidFill>
                <a:srgbClr val="A5002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2123728" y="3441223"/>
              <a:ext cx="609921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特招</a:t>
              </a:r>
              <a:endParaRPr lang="en-US" altLang="zh-TW" sz="14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報到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555776" y="3441223"/>
              <a:ext cx="609921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放棄</a:t>
              </a:r>
              <a:endParaRPr lang="en-US" altLang="zh-TW" sz="14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截止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512979" y="3789040"/>
            <a:ext cx="7443397" cy="2780928"/>
            <a:chOff x="539552" y="1268760"/>
            <a:chExt cx="7443397" cy="2780928"/>
          </a:xfrm>
        </p:grpSpPr>
        <p:cxnSp>
          <p:nvCxnSpPr>
            <p:cNvPr id="62" name="直線接點 61"/>
            <p:cNvCxnSpPr/>
            <p:nvPr/>
          </p:nvCxnSpPr>
          <p:spPr>
            <a:xfrm>
              <a:off x="566125" y="1688585"/>
              <a:ext cx="7416824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文字方塊 62"/>
            <p:cNvSpPr txBox="1"/>
            <p:nvPr/>
          </p:nvSpPr>
          <p:spPr>
            <a:xfrm>
              <a:off x="566124" y="1268760"/>
              <a:ext cx="7102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五    六   日 </a:t>
              </a:r>
              <a:r>
                <a:rPr lang="en-US" altLang="zh-TW" dirty="0" smtClean="0"/>
                <a:t> </a:t>
              </a:r>
              <a:r>
                <a:rPr lang="zh-TW" altLang="en-US" dirty="0" smtClean="0"/>
                <a:t>  一   二   三   四    五   六 </a:t>
              </a:r>
              <a:r>
                <a:rPr lang="en-US" altLang="zh-TW" dirty="0" smtClean="0"/>
                <a:t> </a:t>
              </a:r>
              <a:r>
                <a:rPr lang="zh-TW" altLang="en-US" dirty="0" smtClean="0"/>
                <a:t>  日     一    二    三 </a:t>
              </a:r>
              <a:r>
                <a:rPr lang="en-US" altLang="zh-TW" dirty="0" smtClean="0"/>
                <a:t> </a:t>
              </a:r>
              <a:r>
                <a:rPr lang="zh-TW" altLang="en-US" dirty="0" smtClean="0"/>
                <a:t>   四     五 </a:t>
              </a:r>
              <a:endParaRPr lang="zh-TW" altLang="en-US" dirty="0"/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539552" y="1832601"/>
              <a:ext cx="7092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8/1</a:t>
              </a:r>
              <a:r>
                <a:rPr lang="zh-TW" altLang="en-US" dirty="0" smtClean="0"/>
                <a:t>    </a:t>
              </a:r>
              <a:r>
                <a:rPr lang="en-US" altLang="zh-TW" dirty="0" smtClean="0"/>
                <a:t>2 </a:t>
              </a:r>
              <a:r>
                <a:rPr lang="zh-TW" altLang="en-US" dirty="0" smtClean="0"/>
                <a:t>    </a:t>
              </a:r>
              <a:r>
                <a:rPr lang="en-US" altLang="zh-TW" dirty="0" smtClean="0"/>
                <a:t>3    4  </a:t>
              </a:r>
              <a:r>
                <a:rPr lang="zh-TW" altLang="en-US" dirty="0" smtClean="0"/>
                <a:t>   </a:t>
              </a:r>
              <a:r>
                <a:rPr lang="en-US" altLang="zh-TW" dirty="0" smtClean="0"/>
                <a:t>5 </a:t>
              </a:r>
              <a:r>
                <a:rPr lang="zh-TW" altLang="en-US" dirty="0" smtClean="0"/>
                <a:t>    </a:t>
              </a:r>
              <a:r>
                <a:rPr lang="en-US" altLang="zh-TW" dirty="0" smtClean="0"/>
                <a:t>6</a:t>
              </a:r>
              <a:r>
                <a:rPr lang="zh-TW" altLang="en-US" dirty="0" smtClean="0"/>
                <a:t>     </a:t>
              </a:r>
              <a:r>
                <a:rPr lang="en-US" altLang="zh-TW" dirty="0" smtClean="0"/>
                <a:t>7     8     9    10    11    12</a:t>
              </a:r>
              <a:r>
                <a:rPr lang="zh-TW" altLang="en-US" dirty="0" smtClean="0"/>
                <a:t>    </a:t>
              </a:r>
              <a:r>
                <a:rPr lang="en-US" altLang="zh-TW" dirty="0" smtClean="0"/>
                <a:t>13    14    15  </a:t>
              </a:r>
              <a:endParaRPr lang="zh-TW" altLang="en-US" dirty="0"/>
            </a:p>
          </p:txBody>
        </p:sp>
        <p:sp>
          <p:nvSpPr>
            <p:cNvPr id="65" name="矩形 64"/>
            <p:cNvSpPr/>
            <p:nvPr/>
          </p:nvSpPr>
          <p:spPr>
            <a:xfrm>
              <a:off x="1547664" y="2420888"/>
              <a:ext cx="1008112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志願選填</a:t>
              </a:r>
              <a:endParaRPr lang="zh-TW" alt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779912" y="2492896"/>
              <a:ext cx="576064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報名</a:t>
              </a:r>
              <a:endParaRPr lang="zh-TW" alt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6514934" y="2489221"/>
              <a:ext cx="969771" cy="20747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放榜報到</a:t>
              </a:r>
              <a:endParaRPr lang="zh-TW" alt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68" name="群組 67"/>
            <p:cNvGrpSpPr/>
            <p:nvPr/>
          </p:nvGrpSpPr>
          <p:grpSpPr>
            <a:xfrm>
              <a:off x="1177334" y="2204864"/>
              <a:ext cx="1810490" cy="360040"/>
              <a:chOff x="1547664" y="2924944"/>
              <a:chExt cx="1008112" cy="216024"/>
            </a:xfrm>
          </p:grpSpPr>
          <p:cxnSp>
            <p:nvCxnSpPr>
              <p:cNvPr id="95" name="直線接點 94"/>
              <p:cNvCxnSpPr/>
              <p:nvPr/>
            </p:nvCxnSpPr>
            <p:spPr>
              <a:xfrm>
                <a:off x="1556460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直線接點 95"/>
              <p:cNvCxnSpPr/>
              <p:nvPr/>
            </p:nvCxnSpPr>
            <p:spPr>
              <a:xfrm>
                <a:off x="2555776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直線單箭頭接點 15"/>
              <p:cNvCxnSpPr/>
              <p:nvPr/>
            </p:nvCxnSpPr>
            <p:spPr>
              <a:xfrm>
                <a:off x="1547664" y="3032956"/>
                <a:ext cx="1008112" cy="0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群組 68"/>
            <p:cNvGrpSpPr/>
            <p:nvPr/>
          </p:nvGrpSpPr>
          <p:grpSpPr>
            <a:xfrm>
              <a:off x="3712740" y="2286072"/>
              <a:ext cx="687030" cy="235033"/>
              <a:chOff x="1547664" y="2924944"/>
              <a:chExt cx="1008112" cy="216024"/>
            </a:xfrm>
          </p:grpSpPr>
          <p:cxnSp>
            <p:nvCxnSpPr>
              <p:cNvPr id="92" name="直線接點 91"/>
              <p:cNvCxnSpPr/>
              <p:nvPr/>
            </p:nvCxnSpPr>
            <p:spPr>
              <a:xfrm>
                <a:off x="1556460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直線接點 92"/>
              <p:cNvCxnSpPr/>
              <p:nvPr/>
            </p:nvCxnSpPr>
            <p:spPr>
              <a:xfrm>
                <a:off x="2555776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直線單箭頭接點 20"/>
              <p:cNvCxnSpPr/>
              <p:nvPr/>
            </p:nvCxnSpPr>
            <p:spPr>
              <a:xfrm>
                <a:off x="1547664" y="3032956"/>
                <a:ext cx="1008112" cy="0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群組 69"/>
            <p:cNvGrpSpPr/>
            <p:nvPr/>
          </p:nvGrpSpPr>
          <p:grpSpPr>
            <a:xfrm>
              <a:off x="6656305" y="2266166"/>
              <a:ext cx="687030" cy="235033"/>
              <a:chOff x="1547664" y="2924944"/>
              <a:chExt cx="1008112" cy="216024"/>
            </a:xfrm>
          </p:grpSpPr>
          <p:cxnSp>
            <p:nvCxnSpPr>
              <p:cNvPr id="89" name="直線接點 88"/>
              <p:cNvCxnSpPr/>
              <p:nvPr/>
            </p:nvCxnSpPr>
            <p:spPr>
              <a:xfrm>
                <a:off x="1556460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接點 89"/>
              <p:cNvCxnSpPr/>
              <p:nvPr/>
            </p:nvCxnSpPr>
            <p:spPr>
              <a:xfrm>
                <a:off x="2555776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直線單箭頭接點 24"/>
              <p:cNvCxnSpPr/>
              <p:nvPr/>
            </p:nvCxnSpPr>
            <p:spPr>
              <a:xfrm>
                <a:off x="1547664" y="3032956"/>
                <a:ext cx="1008112" cy="0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直線單箭頭接點 26"/>
            <p:cNvCxnSpPr/>
            <p:nvPr/>
          </p:nvCxnSpPr>
          <p:spPr>
            <a:xfrm flipH="1">
              <a:off x="1214197" y="2696697"/>
              <a:ext cx="4398" cy="414046"/>
            </a:xfrm>
            <a:prstGeom prst="straightConnector1">
              <a:avLst/>
            </a:prstGeom>
            <a:ln w="28575">
              <a:solidFill>
                <a:srgbClr val="A5002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矩形 71"/>
            <p:cNvSpPr/>
            <p:nvPr/>
          </p:nvSpPr>
          <p:spPr>
            <a:xfrm>
              <a:off x="714539" y="3218430"/>
              <a:ext cx="1008112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特招</a:t>
              </a:r>
              <a:endParaRPr lang="en-US" altLang="zh-TW" sz="14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放榜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578051" y="3247096"/>
              <a:ext cx="609921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特招</a:t>
              </a:r>
              <a:endParaRPr lang="en-US" altLang="zh-TW" sz="14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報到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2024424" y="3239200"/>
              <a:ext cx="609921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放棄</a:t>
              </a:r>
              <a:endParaRPr lang="en-US" altLang="zh-TW" sz="14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截止</a:t>
              </a:r>
              <a:endParaRPr lang="en-US" altLang="zh-TW" sz="14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763688" y="3573016"/>
              <a:ext cx="720080" cy="476672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公布個別序位</a:t>
              </a:r>
              <a:endParaRPr lang="en-US" altLang="zh-TW" sz="1400" b="1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76" name="直線單箭頭接點 30"/>
            <p:cNvCxnSpPr/>
            <p:nvPr/>
          </p:nvCxnSpPr>
          <p:spPr>
            <a:xfrm flipH="1">
              <a:off x="2915816" y="2708920"/>
              <a:ext cx="4398" cy="414046"/>
            </a:xfrm>
            <a:prstGeom prst="straightConnector1">
              <a:avLst/>
            </a:prstGeom>
            <a:ln w="28575">
              <a:solidFill>
                <a:srgbClr val="A5002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矩形 76"/>
            <p:cNvSpPr/>
            <p:nvPr/>
          </p:nvSpPr>
          <p:spPr>
            <a:xfrm>
              <a:off x="2555776" y="3212976"/>
              <a:ext cx="792088" cy="288032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列印志願表</a:t>
              </a:r>
              <a:endParaRPr lang="en-US" altLang="zh-TW" sz="1400" b="1" dirty="0" smtClean="0">
                <a:solidFill>
                  <a:srgbClr val="C00000"/>
                </a:solidFill>
              </a:endParaRPr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1727720" y="2698573"/>
              <a:ext cx="324000" cy="434739"/>
              <a:chOff x="4260888" y="3212976"/>
              <a:chExt cx="324000" cy="434739"/>
            </a:xfrm>
          </p:grpSpPr>
          <p:cxnSp>
            <p:nvCxnSpPr>
              <p:cNvPr id="85" name="直線單箭頭接點 84"/>
              <p:cNvCxnSpPr/>
              <p:nvPr/>
            </p:nvCxnSpPr>
            <p:spPr>
              <a:xfrm flipV="1">
                <a:off x="4572000" y="3212976"/>
                <a:ext cx="0" cy="216000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單箭頭接點 85"/>
              <p:cNvCxnSpPr/>
              <p:nvPr/>
            </p:nvCxnSpPr>
            <p:spPr>
              <a:xfrm flipV="1">
                <a:off x="4274537" y="3212976"/>
                <a:ext cx="0" cy="216000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單箭頭接點 86"/>
              <p:cNvCxnSpPr/>
              <p:nvPr/>
            </p:nvCxnSpPr>
            <p:spPr>
              <a:xfrm flipH="1">
                <a:off x="4260888" y="3428976"/>
                <a:ext cx="324000" cy="5478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單箭頭接點 87"/>
              <p:cNvCxnSpPr/>
              <p:nvPr/>
            </p:nvCxnSpPr>
            <p:spPr>
              <a:xfrm flipV="1">
                <a:off x="4422888" y="3431715"/>
                <a:ext cx="0" cy="21600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群組 78"/>
            <p:cNvGrpSpPr/>
            <p:nvPr/>
          </p:nvGrpSpPr>
          <p:grpSpPr>
            <a:xfrm>
              <a:off x="2138162" y="2691798"/>
              <a:ext cx="324000" cy="434739"/>
              <a:chOff x="4260888" y="3212976"/>
              <a:chExt cx="324000" cy="434739"/>
            </a:xfrm>
          </p:grpSpPr>
          <p:cxnSp>
            <p:nvCxnSpPr>
              <p:cNvPr id="81" name="直線單箭頭接點 80"/>
              <p:cNvCxnSpPr/>
              <p:nvPr/>
            </p:nvCxnSpPr>
            <p:spPr>
              <a:xfrm flipV="1">
                <a:off x="4572000" y="3212976"/>
                <a:ext cx="0" cy="216000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單箭頭接點 81"/>
              <p:cNvCxnSpPr/>
              <p:nvPr/>
            </p:nvCxnSpPr>
            <p:spPr>
              <a:xfrm flipV="1">
                <a:off x="4274537" y="3212976"/>
                <a:ext cx="0" cy="216000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單箭頭接點 82"/>
              <p:cNvCxnSpPr/>
              <p:nvPr/>
            </p:nvCxnSpPr>
            <p:spPr>
              <a:xfrm flipH="1">
                <a:off x="4260888" y="3428976"/>
                <a:ext cx="324000" cy="5478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單箭頭接點 83"/>
              <p:cNvCxnSpPr/>
              <p:nvPr/>
            </p:nvCxnSpPr>
            <p:spPr>
              <a:xfrm flipV="1">
                <a:off x="4422888" y="3431715"/>
                <a:ext cx="0" cy="21600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直線單箭頭接點 30"/>
            <p:cNvCxnSpPr/>
            <p:nvPr/>
          </p:nvCxnSpPr>
          <p:spPr>
            <a:xfrm flipH="1">
              <a:off x="2088908" y="2682210"/>
              <a:ext cx="4398" cy="864000"/>
            </a:xfrm>
            <a:prstGeom prst="straightConnector1">
              <a:avLst/>
            </a:prstGeom>
            <a:ln w="28575">
              <a:solidFill>
                <a:srgbClr val="006600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9329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時程</a:t>
            </a:r>
            <a:r>
              <a:rPr lang="zh-TW" altLang="en-US" dirty="0" smtClean="0"/>
              <a:t>對照</a:t>
            </a:r>
            <a:r>
              <a:rPr lang="en-US" altLang="zh-TW" dirty="0" smtClean="0"/>
              <a:t>-2/2</a:t>
            </a:r>
            <a:endParaRPr kumimoji="1"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49341057"/>
              </p:ext>
            </p:extLst>
          </p:nvPr>
        </p:nvGraphicFramePr>
        <p:xfrm>
          <a:off x="422107" y="4149080"/>
          <a:ext cx="7704856" cy="241323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63107"/>
                <a:gridCol w="963107"/>
                <a:gridCol w="963107"/>
                <a:gridCol w="963107"/>
                <a:gridCol w="963107"/>
                <a:gridCol w="963107"/>
                <a:gridCol w="963107"/>
                <a:gridCol w="963107"/>
              </a:tblGrid>
              <a:tr h="3600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8/2</a:t>
                      </a:r>
                      <a:r>
                        <a:rPr lang="zh-TW" alt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（六）</a:t>
                      </a:r>
                      <a:endParaRPr lang="zh-TW" alt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36000" marR="0" marT="72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8/3</a:t>
                      </a:r>
                      <a:r>
                        <a:rPr lang="zh-TW" alt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（日）</a:t>
                      </a:r>
                      <a:endParaRPr lang="zh-TW" alt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36000" marR="0" marT="72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8/4</a:t>
                      </a:r>
                      <a:r>
                        <a:rPr lang="zh-TW" alt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（一）</a:t>
                      </a:r>
                      <a:endParaRPr lang="zh-TW" alt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36000" marR="0" marT="72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8/5</a:t>
                      </a:r>
                      <a:r>
                        <a:rPr lang="zh-TW" alt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（二）</a:t>
                      </a:r>
                      <a:endParaRPr lang="zh-TW" alt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36000" marR="0" marT="72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8/6</a:t>
                      </a:r>
                      <a:r>
                        <a:rPr lang="zh-TW" alt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（三）</a:t>
                      </a:r>
                      <a:endParaRPr lang="zh-TW" alt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36000" marR="0" marT="72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8/7</a:t>
                      </a:r>
                      <a:r>
                        <a:rPr lang="zh-TW" alt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（四）</a:t>
                      </a:r>
                      <a:endParaRPr lang="zh-TW" alt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36000" marR="0" marT="72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8/8</a:t>
                      </a:r>
                      <a:r>
                        <a:rPr lang="zh-TW" alt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（五）</a:t>
                      </a:r>
                      <a:endParaRPr lang="zh-TW" alt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36000" marR="0" marT="72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8/9</a:t>
                      </a:r>
                      <a:r>
                        <a:rPr lang="zh-TW" alt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（六）</a:t>
                      </a:r>
                      <a:endParaRPr lang="zh-TW" alt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36000" marR="0" marT="72000" marB="0" anchor="ctr"/>
                </a:tc>
              </a:tr>
              <a:tr h="200640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Hant" sz="1400" u="none" strike="noStrike" dirty="0">
                          <a:effectLst/>
                        </a:rPr>
                        <a:t>1.</a:t>
                      </a:r>
                      <a:r>
                        <a:rPr lang="zh-Hant" altLang="en-US" sz="1400" u="none" strike="noStrike" dirty="0">
                          <a:effectLst/>
                        </a:rPr>
                        <a:t>特招放榜</a:t>
                      </a:r>
                      <a:br>
                        <a:rPr lang="zh-Hant" altLang="en-US" sz="1400" u="none" strike="noStrike" dirty="0">
                          <a:effectLst/>
                        </a:rPr>
                      </a:br>
                      <a:endParaRPr lang="en-US" altLang="zh-Hant" sz="14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altLang="zh-Hant" sz="1400" u="none" strike="noStrike" dirty="0" smtClean="0">
                          <a:effectLst/>
                        </a:rPr>
                        <a:t>2</a:t>
                      </a:r>
                      <a:r>
                        <a:rPr lang="en-US" altLang="zh-Hant" sz="1400" u="none" strike="noStrike" dirty="0">
                          <a:effectLst/>
                        </a:rPr>
                        <a:t>.</a:t>
                      </a:r>
                      <a:r>
                        <a:rPr lang="zh-Hant" altLang="en-US" sz="1400" u="none" strike="noStrike" dirty="0">
                          <a:effectLst/>
                        </a:rPr>
                        <a:t>二免開放填志願</a:t>
                      </a:r>
                      <a:br>
                        <a:rPr lang="zh-Hant" altLang="en-US" sz="1400" u="none" strike="noStrike" dirty="0">
                          <a:effectLst/>
                        </a:rPr>
                      </a:br>
                      <a:endParaRPr lang="en-US" altLang="zh-Hant" sz="14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altLang="zh-Hant" sz="1400" u="none" strike="noStrike" dirty="0" smtClean="0">
                          <a:effectLst/>
                        </a:rPr>
                        <a:t>3</a:t>
                      </a:r>
                      <a:r>
                        <a:rPr lang="en-US" altLang="zh-Hant" sz="1400" u="none" strike="noStrike" dirty="0">
                          <a:effectLst/>
                        </a:rPr>
                        <a:t>.</a:t>
                      </a:r>
                      <a:r>
                        <a:rPr lang="zh-Hant" altLang="en-US" sz="1400" u="none" strike="noStrike" dirty="0">
                          <a:effectLst/>
                        </a:rPr>
                        <a:t>教育局</a:t>
                      </a:r>
                      <a:r>
                        <a:rPr lang="en-US" altLang="zh-Hant" sz="1400" u="none" strike="noStrike" dirty="0">
                          <a:effectLst/>
                        </a:rPr>
                        <a:t>1999</a:t>
                      </a:r>
                      <a:r>
                        <a:rPr lang="zh-Hant" altLang="en-US" sz="1400" u="none" strike="noStrike" dirty="0">
                          <a:effectLst/>
                        </a:rPr>
                        <a:t>專線啟動</a:t>
                      </a:r>
                      <a:r>
                        <a:rPr lang="en-US" altLang="zh-Hant" sz="1400" u="none" strike="noStrike" dirty="0">
                          <a:effectLst/>
                        </a:rPr>
                        <a:t>(8/2~8/6)</a:t>
                      </a:r>
                      <a:endParaRPr lang="en-US" altLang="zh-Hant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36000" marR="0" marT="72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300" u="none" strike="noStrike" dirty="0">
                          <a:effectLst/>
                        </a:rPr>
                        <a:t>1</a:t>
                      </a:r>
                      <a:r>
                        <a:rPr lang="en-US" altLang="zh-TW" sz="1300" u="none" strike="noStrike" dirty="0" smtClean="0">
                          <a:effectLst/>
                        </a:rPr>
                        <a:t>.</a:t>
                      </a:r>
                      <a:r>
                        <a:rPr lang="zh-TW" altLang="en-US" sz="1300" u="none" strike="noStrike" dirty="0" smtClean="0">
                          <a:effectLst/>
                        </a:rPr>
                        <a:t>特招報到</a:t>
                      </a:r>
                      <a:r>
                        <a:rPr lang="en-US" altLang="zh-TW" sz="1300" u="none" strike="noStrike" dirty="0" smtClean="0">
                          <a:effectLst/>
                        </a:rPr>
                        <a:t/>
                      </a:r>
                      <a:br>
                        <a:rPr lang="en-US" altLang="zh-TW" sz="1300" u="none" strike="noStrike" dirty="0" smtClean="0">
                          <a:effectLst/>
                        </a:rPr>
                      </a:br>
                      <a:r>
                        <a:rPr lang="en-US" altLang="zh-TW" sz="1300" u="none" strike="noStrike" dirty="0" smtClean="0">
                          <a:effectLst/>
                        </a:rPr>
                        <a:t>(8/3-8/4</a:t>
                      </a:r>
                      <a:r>
                        <a:rPr lang="zh-TW" altLang="en-US" sz="1300" u="none" strike="noStrike" dirty="0" smtClean="0">
                          <a:effectLst/>
                        </a:rPr>
                        <a:t>中午</a:t>
                      </a:r>
                      <a:r>
                        <a:rPr lang="en-US" altLang="zh-TW" sz="1300" u="none" strike="noStrike" dirty="0" smtClean="0">
                          <a:effectLst/>
                        </a:rPr>
                        <a:t>12</a:t>
                      </a:r>
                      <a:r>
                        <a:rPr lang="zh-TW" altLang="en-US" sz="1300" u="none" strike="noStrike" dirty="0" smtClean="0">
                          <a:effectLst/>
                        </a:rPr>
                        <a:t>：</a:t>
                      </a:r>
                      <a:r>
                        <a:rPr lang="en-US" altLang="zh-TW" sz="1300" u="none" strike="noStrike" dirty="0" smtClean="0">
                          <a:effectLst/>
                        </a:rPr>
                        <a:t>00)</a:t>
                      </a:r>
                      <a:r>
                        <a:rPr lang="en-US" altLang="zh-TW" sz="1300" u="none" strike="noStrike" dirty="0">
                          <a:effectLst/>
                        </a:rPr>
                        <a:t/>
                      </a:r>
                      <a:br>
                        <a:rPr lang="en-US" altLang="zh-TW" sz="1300" u="none" strike="noStrike" dirty="0">
                          <a:effectLst/>
                        </a:rPr>
                      </a:br>
                      <a:endParaRPr lang="en-US" altLang="zh-TW" sz="13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altLang="zh-TW" sz="1300" u="none" strike="noStrike" dirty="0" smtClean="0">
                          <a:effectLst/>
                        </a:rPr>
                        <a:t>2</a:t>
                      </a:r>
                      <a:r>
                        <a:rPr lang="en-US" altLang="zh-TW" sz="1300" u="none" strike="noStrike" dirty="0">
                          <a:effectLst/>
                        </a:rPr>
                        <a:t>.</a:t>
                      </a:r>
                      <a:r>
                        <a:rPr lang="zh-TW" altLang="en-US" sz="1300" u="none" strike="noStrike" dirty="0">
                          <a:effectLst/>
                        </a:rPr>
                        <a:t>高中端回傳報到資料</a:t>
                      </a:r>
                      <a:endParaRPr lang="zh-TW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36000" marR="0" marT="72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300" u="none" strike="noStrike" dirty="0">
                          <a:effectLst/>
                        </a:rPr>
                        <a:t>1</a:t>
                      </a:r>
                      <a:r>
                        <a:rPr lang="en-US" altLang="zh-TW" sz="1300" u="none" strike="noStrike" dirty="0" smtClean="0">
                          <a:effectLst/>
                        </a:rPr>
                        <a:t>.</a:t>
                      </a:r>
                      <a:r>
                        <a:rPr lang="zh-TW" altLang="en-US" sz="1300" u="none" strike="noStrike" dirty="0" smtClean="0">
                          <a:effectLst/>
                        </a:rPr>
                        <a:t>二免考生個人序位查詢</a:t>
                      </a:r>
                      <a:r>
                        <a:rPr lang="en-US" altLang="zh-TW" sz="1300" u="none" strike="noStrike" dirty="0">
                          <a:effectLst/>
                        </a:rPr>
                        <a:t>(12</a:t>
                      </a:r>
                      <a:r>
                        <a:rPr lang="zh-TW" altLang="en-US" sz="1300" u="none" strike="noStrike" dirty="0">
                          <a:effectLst/>
                        </a:rPr>
                        <a:t>：</a:t>
                      </a:r>
                      <a:r>
                        <a:rPr lang="en-US" altLang="zh-TW" sz="1300" u="none" strike="noStrike" dirty="0">
                          <a:effectLst/>
                        </a:rPr>
                        <a:t>00</a:t>
                      </a:r>
                      <a:r>
                        <a:rPr lang="zh-TW" altLang="en-US" sz="1300" u="none" strike="noStrike" dirty="0">
                          <a:effectLst/>
                        </a:rPr>
                        <a:t>開始</a:t>
                      </a:r>
                      <a:r>
                        <a:rPr lang="en-US" altLang="zh-TW" sz="1300" u="none" strike="noStrike" dirty="0">
                          <a:effectLst/>
                        </a:rPr>
                        <a:t>)</a:t>
                      </a:r>
                      <a:br>
                        <a:rPr lang="en-US" altLang="zh-TW" sz="1300" u="none" strike="noStrike" dirty="0">
                          <a:effectLst/>
                        </a:rPr>
                      </a:br>
                      <a:endParaRPr lang="en-US" altLang="zh-TW" sz="1300" u="none" strike="noStrike" dirty="0" smtClean="0">
                        <a:solidFill>
                          <a:srgbClr val="A50021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en-US" altLang="zh-TW" sz="1300" u="none" strike="noStrike" dirty="0" smtClean="0">
                          <a:solidFill>
                            <a:srgbClr val="A50021"/>
                          </a:solidFill>
                          <a:effectLst/>
                        </a:rPr>
                        <a:t>2</a:t>
                      </a:r>
                      <a:r>
                        <a:rPr lang="en-US" altLang="zh-TW" sz="1300" u="none" strike="noStrike" dirty="0">
                          <a:solidFill>
                            <a:srgbClr val="A50021"/>
                          </a:solidFill>
                          <a:effectLst/>
                        </a:rPr>
                        <a:t>.</a:t>
                      </a:r>
                      <a:r>
                        <a:rPr lang="zh-TW" altLang="en-US" sz="1300" u="none" strike="noStrike" dirty="0">
                          <a:solidFill>
                            <a:srgbClr val="A50021"/>
                          </a:solidFill>
                          <a:effectLst/>
                        </a:rPr>
                        <a:t>國中端統一舉行家長學生志願選填輔導</a:t>
                      </a:r>
                      <a:r>
                        <a:rPr lang="en-US" altLang="zh-TW" sz="1300" u="none" strike="noStrike" dirty="0">
                          <a:solidFill>
                            <a:srgbClr val="A50021"/>
                          </a:solidFill>
                          <a:effectLst/>
                        </a:rPr>
                        <a:t>(19</a:t>
                      </a:r>
                      <a:r>
                        <a:rPr lang="zh-TW" altLang="en-US" sz="1300" u="none" strike="noStrike" dirty="0">
                          <a:solidFill>
                            <a:srgbClr val="A50021"/>
                          </a:solidFill>
                          <a:effectLst/>
                        </a:rPr>
                        <a:t>：</a:t>
                      </a:r>
                      <a:r>
                        <a:rPr lang="en-US" altLang="zh-TW" sz="1300" u="none" strike="noStrike" dirty="0">
                          <a:solidFill>
                            <a:srgbClr val="A50021"/>
                          </a:solidFill>
                          <a:effectLst/>
                        </a:rPr>
                        <a:t>00</a:t>
                      </a:r>
                      <a:r>
                        <a:rPr lang="zh-TW" altLang="en-US" sz="1300" u="none" strike="noStrike" dirty="0">
                          <a:solidFill>
                            <a:srgbClr val="A50021"/>
                          </a:solidFill>
                          <a:effectLst/>
                        </a:rPr>
                        <a:t>召開</a:t>
                      </a:r>
                      <a:r>
                        <a:rPr lang="en-US" altLang="zh-TW" sz="1300" u="none" strike="noStrike" dirty="0">
                          <a:solidFill>
                            <a:srgbClr val="A50021"/>
                          </a:solidFill>
                          <a:effectLst/>
                        </a:rPr>
                        <a:t>)</a:t>
                      </a:r>
                      <a:endParaRPr lang="en-US" altLang="zh-TW" sz="1300" b="1" i="0" u="none" strike="noStrike" dirty="0">
                        <a:solidFill>
                          <a:srgbClr val="A50021"/>
                        </a:solidFill>
                        <a:effectLst/>
                        <a:latin typeface="新細明體"/>
                      </a:endParaRPr>
                    </a:p>
                  </a:txBody>
                  <a:tcPr marL="36000" marR="0" marT="72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300" u="none" strike="noStrike" dirty="0">
                          <a:solidFill>
                            <a:srgbClr val="A50021"/>
                          </a:solidFill>
                          <a:effectLst/>
                        </a:rPr>
                        <a:t>國中端統一開放電腦教室供二免學生選填志願與進行輔導</a:t>
                      </a:r>
                      <a:r>
                        <a:rPr lang="en-US" altLang="zh-TW" sz="1300" u="none" strike="noStrike" dirty="0">
                          <a:solidFill>
                            <a:srgbClr val="A50021"/>
                          </a:solidFill>
                          <a:effectLst/>
                        </a:rPr>
                        <a:t>(08</a:t>
                      </a:r>
                      <a:r>
                        <a:rPr lang="zh-TW" altLang="en-US" sz="1300" u="none" strike="noStrike" dirty="0">
                          <a:solidFill>
                            <a:srgbClr val="A50021"/>
                          </a:solidFill>
                          <a:effectLst/>
                        </a:rPr>
                        <a:t>：</a:t>
                      </a:r>
                      <a:r>
                        <a:rPr lang="en-US" altLang="zh-TW" sz="1300" u="none" strike="noStrike" dirty="0">
                          <a:solidFill>
                            <a:srgbClr val="A50021"/>
                          </a:solidFill>
                          <a:effectLst/>
                        </a:rPr>
                        <a:t>30-12</a:t>
                      </a:r>
                      <a:r>
                        <a:rPr lang="zh-TW" altLang="en-US" sz="1300" u="none" strike="noStrike" dirty="0">
                          <a:solidFill>
                            <a:srgbClr val="A50021"/>
                          </a:solidFill>
                          <a:effectLst/>
                        </a:rPr>
                        <a:t>：</a:t>
                      </a:r>
                      <a:r>
                        <a:rPr lang="en-US" altLang="zh-TW" sz="1300" u="none" strike="noStrike" dirty="0">
                          <a:solidFill>
                            <a:srgbClr val="A50021"/>
                          </a:solidFill>
                          <a:effectLst/>
                        </a:rPr>
                        <a:t>00)</a:t>
                      </a:r>
                      <a:endParaRPr lang="en-US" altLang="zh-TW" sz="1300" b="1" i="0" u="none" strike="noStrike" dirty="0">
                        <a:solidFill>
                          <a:srgbClr val="A50021"/>
                        </a:solidFill>
                        <a:effectLst/>
                        <a:latin typeface="新細明體"/>
                      </a:endParaRPr>
                    </a:p>
                  </a:txBody>
                  <a:tcPr marL="36000" marR="0" marT="72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300" u="none" strike="noStrike" dirty="0">
                          <a:effectLst/>
                        </a:rPr>
                        <a:t>1.</a:t>
                      </a:r>
                      <a:r>
                        <a:rPr lang="zh-TW" altLang="en-US" sz="1300" u="none" strike="noStrike" dirty="0">
                          <a:effectLst/>
                        </a:rPr>
                        <a:t>二免志願選填截止</a:t>
                      </a:r>
                      <a:r>
                        <a:rPr lang="en-US" altLang="zh-TW" sz="1300" u="none" strike="noStrike" dirty="0">
                          <a:effectLst/>
                        </a:rPr>
                        <a:t>(12</a:t>
                      </a:r>
                      <a:r>
                        <a:rPr lang="zh-TW" altLang="en-US" sz="1300" u="none" strike="noStrike" dirty="0">
                          <a:effectLst/>
                        </a:rPr>
                        <a:t>：</a:t>
                      </a:r>
                      <a:r>
                        <a:rPr lang="en-US" altLang="zh-TW" sz="1300" u="none" strike="noStrike" dirty="0">
                          <a:effectLst/>
                        </a:rPr>
                        <a:t>00)</a:t>
                      </a:r>
                      <a:br>
                        <a:rPr lang="en-US" altLang="zh-TW" sz="1300" u="none" strike="noStrike" dirty="0">
                          <a:effectLst/>
                        </a:rPr>
                      </a:br>
                      <a:endParaRPr lang="en-US" altLang="zh-TW" sz="13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altLang="zh-TW" sz="1300" u="none" strike="noStrike" dirty="0" smtClean="0">
                          <a:solidFill>
                            <a:srgbClr val="A50021"/>
                          </a:solidFill>
                          <a:effectLst/>
                        </a:rPr>
                        <a:t>2</a:t>
                      </a:r>
                      <a:r>
                        <a:rPr lang="en-US" altLang="zh-TW" sz="1300" u="none" strike="noStrike" dirty="0">
                          <a:solidFill>
                            <a:srgbClr val="A50021"/>
                          </a:solidFill>
                          <a:effectLst/>
                        </a:rPr>
                        <a:t>.</a:t>
                      </a:r>
                      <a:r>
                        <a:rPr lang="zh-TW" altLang="en-US" sz="1300" u="none" strike="noStrike" dirty="0" smtClean="0">
                          <a:solidFill>
                            <a:srgbClr val="A50021"/>
                          </a:solidFill>
                          <a:effectLst/>
                        </a:rPr>
                        <a:t>國中端印發二免個人報名表讓</a:t>
                      </a:r>
                      <a:r>
                        <a:rPr lang="zh-TW" altLang="en-US" sz="1300" u="none" strike="noStrike" dirty="0">
                          <a:solidFill>
                            <a:srgbClr val="A50021"/>
                          </a:solidFill>
                          <a:effectLst/>
                        </a:rPr>
                        <a:t>家長簽名</a:t>
                      </a:r>
                      <a:endParaRPr lang="zh-TW" altLang="en-US" sz="1300" b="1" i="0" u="none" strike="noStrike" dirty="0">
                        <a:solidFill>
                          <a:srgbClr val="A50021"/>
                        </a:solidFill>
                        <a:effectLst/>
                        <a:latin typeface="新細明體"/>
                      </a:endParaRPr>
                    </a:p>
                  </a:txBody>
                  <a:tcPr marL="36000" marR="0" marT="72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300" u="none" strike="noStrike" dirty="0">
                          <a:effectLst/>
                        </a:rPr>
                        <a:t>國中端學生返校繳交二免報名表與報名費</a:t>
                      </a:r>
                      <a:endParaRPr lang="zh-TW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36000" marR="0" marT="72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300" u="none" strike="noStrike" dirty="0">
                          <a:effectLst/>
                        </a:rPr>
                        <a:t>1.</a:t>
                      </a:r>
                      <a:r>
                        <a:rPr lang="zh-TW" altLang="en-US" sz="1300" u="none" strike="noStrike" dirty="0" smtClean="0">
                          <a:effectLst/>
                        </a:rPr>
                        <a:t>國中端集體報名</a:t>
                      </a:r>
                      <a:r>
                        <a:rPr lang="en-US" altLang="zh-TW" sz="1300" u="none" strike="noStrike" dirty="0">
                          <a:effectLst/>
                        </a:rPr>
                        <a:t>(</a:t>
                      </a:r>
                      <a:r>
                        <a:rPr lang="zh-TW" altLang="en-US" sz="1300" u="none" strike="noStrike" dirty="0">
                          <a:effectLst/>
                        </a:rPr>
                        <a:t>育達高中</a:t>
                      </a:r>
                      <a:r>
                        <a:rPr lang="en-US" altLang="zh-TW" sz="1300" u="none" strike="noStrike" dirty="0">
                          <a:effectLst/>
                        </a:rPr>
                        <a:t>)</a:t>
                      </a:r>
                      <a:br>
                        <a:rPr lang="en-US" altLang="zh-TW" sz="1300" u="none" strike="noStrike" dirty="0">
                          <a:effectLst/>
                        </a:rPr>
                      </a:br>
                      <a:endParaRPr lang="en-US" altLang="zh-TW" sz="13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altLang="zh-TW" sz="1300" u="none" strike="noStrike" dirty="0" smtClean="0">
                          <a:effectLst/>
                        </a:rPr>
                        <a:t>2</a:t>
                      </a:r>
                      <a:r>
                        <a:rPr lang="en-US" altLang="zh-TW" sz="1300" u="none" strike="noStrike" dirty="0">
                          <a:effectLst/>
                        </a:rPr>
                        <a:t>.</a:t>
                      </a:r>
                      <a:r>
                        <a:rPr lang="zh-TW" altLang="en-US" sz="1300" u="none" strike="noStrike" dirty="0">
                          <a:effectLst/>
                        </a:rPr>
                        <a:t>二免個別報名</a:t>
                      </a:r>
                      <a:r>
                        <a:rPr lang="en-US" altLang="zh-TW" sz="1300" u="none" strike="noStrike" dirty="0">
                          <a:effectLst/>
                        </a:rPr>
                        <a:t>(</a:t>
                      </a:r>
                      <a:r>
                        <a:rPr lang="zh-TW" altLang="en-US" sz="1300" u="none" strike="noStrike" dirty="0">
                          <a:effectLst/>
                        </a:rPr>
                        <a:t>育達高中</a:t>
                      </a:r>
                      <a:r>
                        <a:rPr lang="en-US" altLang="zh-TW" sz="1300" u="none" strike="noStrike" dirty="0">
                          <a:effectLst/>
                        </a:rPr>
                        <a:t>)</a:t>
                      </a:r>
                      <a:endParaRPr lang="en-US" altLang="zh-TW" sz="13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36000" marR="0" marT="72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300" u="none" strike="noStrike" dirty="0">
                          <a:effectLst/>
                        </a:rPr>
                        <a:t>1.</a:t>
                      </a:r>
                      <a:r>
                        <a:rPr lang="zh-TW" altLang="en-US" sz="1300" u="none" strike="noStrike" dirty="0" smtClean="0">
                          <a:effectLst/>
                        </a:rPr>
                        <a:t>國中端集體報名</a:t>
                      </a:r>
                      <a:r>
                        <a:rPr lang="en-US" altLang="zh-TW" sz="1300" u="none" strike="noStrike" dirty="0">
                          <a:effectLst/>
                        </a:rPr>
                        <a:t>(</a:t>
                      </a:r>
                      <a:r>
                        <a:rPr lang="zh-TW" altLang="en-US" sz="1300" u="none" strike="noStrike" dirty="0">
                          <a:effectLst/>
                        </a:rPr>
                        <a:t>育達高中</a:t>
                      </a:r>
                      <a:r>
                        <a:rPr lang="en-US" altLang="zh-TW" sz="1300" u="none" strike="noStrike" dirty="0">
                          <a:effectLst/>
                        </a:rPr>
                        <a:t>)</a:t>
                      </a:r>
                      <a:br>
                        <a:rPr lang="en-US" altLang="zh-TW" sz="1300" u="none" strike="noStrike" dirty="0">
                          <a:effectLst/>
                        </a:rPr>
                      </a:br>
                      <a:endParaRPr lang="en-US" altLang="zh-TW" sz="13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36000" marR="0" marT="72000" marB="0"/>
                </a:tc>
              </a:tr>
            </a:tbl>
          </a:graphicData>
        </a:graphic>
      </p:graphicFrame>
      <p:grpSp>
        <p:nvGrpSpPr>
          <p:cNvPr id="48" name="群組 47"/>
          <p:cNvGrpSpPr/>
          <p:nvPr/>
        </p:nvGrpSpPr>
        <p:grpSpPr>
          <a:xfrm>
            <a:off x="539552" y="1268760"/>
            <a:ext cx="7443397" cy="2780928"/>
            <a:chOff x="539552" y="1268760"/>
            <a:chExt cx="7443397" cy="2780928"/>
          </a:xfrm>
        </p:grpSpPr>
        <p:cxnSp>
          <p:nvCxnSpPr>
            <p:cNvPr id="6" name="直線接點 5"/>
            <p:cNvCxnSpPr/>
            <p:nvPr/>
          </p:nvCxnSpPr>
          <p:spPr>
            <a:xfrm>
              <a:off x="566125" y="1688585"/>
              <a:ext cx="7416824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字方塊 6"/>
            <p:cNvSpPr txBox="1"/>
            <p:nvPr/>
          </p:nvSpPr>
          <p:spPr>
            <a:xfrm>
              <a:off x="566124" y="1268760"/>
              <a:ext cx="7102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五    六   日 </a:t>
              </a:r>
              <a:r>
                <a:rPr lang="en-US" altLang="zh-TW" dirty="0" smtClean="0"/>
                <a:t> </a:t>
              </a:r>
              <a:r>
                <a:rPr lang="zh-TW" altLang="en-US" dirty="0" smtClean="0"/>
                <a:t>  一   二   三   四    五   六 </a:t>
              </a:r>
              <a:r>
                <a:rPr lang="en-US" altLang="zh-TW" dirty="0" smtClean="0"/>
                <a:t> </a:t>
              </a:r>
              <a:r>
                <a:rPr lang="zh-TW" altLang="en-US" dirty="0" smtClean="0"/>
                <a:t>  日     一    二    三 </a:t>
              </a:r>
              <a:r>
                <a:rPr lang="en-US" altLang="zh-TW" dirty="0" smtClean="0"/>
                <a:t> </a:t>
              </a:r>
              <a:r>
                <a:rPr lang="zh-TW" altLang="en-US" dirty="0" smtClean="0"/>
                <a:t>   四     五 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39552" y="1832601"/>
              <a:ext cx="7092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8/1</a:t>
              </a:r>
              <a:r>
                <a:rPr lang="zh-TW" altLang="en-US" dirty="0" smtClean="0"/>
                <a:t>    </a:t>
              </a:r>
              <a:r>
                <a:rPr lang="en-US" altLang="zh-TW" dirty="0" smtClean="0"/>
                <a:t>2 </a:t>
              </a:r>
              <a:r>
                <a:rPr lang="zh-TW" altLang="en-US" dirty="0" smtClean="0"/>
                <a:t>    </a:t>
              </a:r>
              <a:r>
                <a:rPr lang="en-US" altLang="zh-TW" dirty="0" smtClean="0"/>
                <a:t>3    4  </a:t>
              </a:r>
              <a:r>
                <a:rPr lang="zh-TW" altLang="en-US" dirty="0" smtClean="0"/>
                <a:t>   </a:t>
              </a:r>
              <a:r>
                <a:rPr lang="en-US" altLang="zh-TW" dirty="0" smtClean="0"/>
                <a:t>5 </a:t>
              </a:r>
              <a:r>
                <a:rPr lang="zh-TW" altLang="en-US" dirty="0" smtClean="0"/>
                <a:t>    </a:t>
              </a:r>
              <a:r>
                <a:rPr lang="en-US" altLang="zh-TW" dirty="0" smtClean="0"/>
                <a:t>6</a:t>
              </a:r>
              <a:r>
                <a:rPr lang="zh-TW" altLang="en-US" dirty="0" smtClean="0"/>
                <a:t>     </a:t>
              </a:r>
              <a:r>
                <a:rPr lang="en-US" altLang="zh-TW" dirty="0" smtClean="0"/>
                <a:t>7     8     9    10    11    12</a:t>
              </a:r>
              <a:r>
                <a:rPr lang="zh-TW" altLang="en-US" dirty="0" smtClean="0"/>
                <a:t>    </a:t>
              </a:r>
              <a:r>
                <a:rPr lang="en-US" altLang="zh-TW" dirty="0" smtClean="0"/>
                <a:t>13    14    15  </a:t>
              </a:r>
              <a:endParaRPr lang="zh-TW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547664" y="2420888"/>
              <a:ext cx="1008112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志願選填</a:t>
              </a:r>
              <a:endParaRPr lang="zh-TW" alt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779912" y="2492896"/>
              <a:ext cx="576064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報名</a:t>
              </a:r>
              <a:endParaRPr lang="zh-TW" alt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514934" y="2489221"/>
              <a:ext cx="969771" cy="20747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放榜報到</a:t>
              </a:r>
              <a:endParaRPr lang="zh-TW" alt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1177334" y="2204864"/>
              <a:ext cx="1810490" cy="360040"/>
              <a:chOff x="1547664" y="2924944"/>
              <a:chExt cx="1008112" cy="216024"/>
            </a:xfrm>
          </p:grpSpPr>
          <p:cxnSp>
            <p:nvCxnSpPr>
              <p:cNvPr id="30" name="直線接點 29"/>
              <p:cNvCxnSpPr/>
              <p:nvPr/>
            </p:nvCxnSpPr>
            <p:spPr>
              <a:xfrm>
                <a:off x="1556460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/>
              <p:nvPr/>
            </p:nvCxnSpPr>
            <p:spPr>
              <a:xfrm>
                <a:off x="2555776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線單箭頭接點 15"/>
              <p:cNvCxnSpPr/>
              <p:nvPr/>
            </p:nvCxnSpPr>
            <p:spPr>
              <a:xfrm>
                <a:off x="1547664" y="3032956"/>
                <a:ext cx="1008112" cy="0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群組 12"/>
            <p:cNvGrpSpPr/>
            <p:nvPr/>
          </p:nvGrpSpPr>
          <p:grpSpPr>
            <a:xfrm>
              <a:off x="3712740" y="2286072"/>
              <a:ext cx="687030" cy="235033"/>
              <a:chOff x="1547664" y="2924944"/>
              <a:chExt cx="1008112" cy="216024"/>
            </a:xfrm>
          </p:grpSpPr>
          <p:cxnSp>
            <p:nvCxnSpPr>
              <p:cNvPr id="27" name="直線接點 26"/>
              <p:cNvCxnSpPr/>
              <p:nvPr/>
            </p:nvCxnSpPr>
            <p:spPr>
              <a:xfrm>
                <a:off x="1556460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/>
              <p:cNvCxnSpPr/>
              <p:nvPr/>
            </p:nvCxnSpPr>
            <p:spPr>
              <a:xfrm>
                <a:off x="2555776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線單箭頭接點 20"/>
              <p:cNvCxnSpPr/>
              <p:nvPr/>
            </p:nvCxnSpPr>
            <p:spPr>
              <a:xfrm>
                <a:off x="1547664" y="3032956"/>
                <a:ext cx="1008112" cy="0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群組 13"/>
            <p:cNvGrpSpPr/>
            <p:nvPr/>
          </p:nvGrpSpPr>
          <p:grpSpPr>
            <a:xfrm>
              <a:off x="6656305" y="2266166"/>
              <a:ext cx="687030" cy="235033"/>
              <a:chOff x="1547664" y="2924944"/>
              <a:chExt cx="1008112" cy="216024"/>
            </a:xfrm>
          </p:grpSpPr>
          <p:cxnSp>
            <p:nvCxnSpPr>
              <p:cNvPr id="24" name="直線接點 23"/>
              <p:cNvCxnSpPr/>
              <p:nvPr/>
            </p:nvCxnSpPr>
            <p:spPr>
              <a:xfrm>
                <a:off x="1556460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/>
              <p:cNvCxnSpPr/>
              <p:nvPr/>
            </p:nvCxnSpPr>
            <p:spPr>
              <a:xfrm>
                <a:off x="2555776" y="2924944"/>
                <a:ext cx="0" cy="2160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直線單箭頭接點 24"/>
              <p:cNvCxnSpPr/>
              <p:nvPr/>
            </p:nvCxnSpPr>
            <p:spPr>
              <a:xfrm>
                <a:off x="1547664" y="3032956"/>
                <a:ext cx="1008112" cy="0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線單箭頭接點 26"/>
            <p:cNvCxnSpPr/>
            <p:nvPr/>
          </p:nvCxnSpPr>
          <p:spPr>
            <a:xfrm flipH="1">
              <a:off x="1214197" y="2696697"/>
              <a:ext cx="4398" cy="414046"/>
            </a:xfrm>
            <a:prstGeom prst="straightConnector1">
              <a:avLst/>
            </a:prstGeom>
            <a:ln w="28575">
              <a:solidFill>
                <a:srgbClr val="A5002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714539" y="3218430"/>
              <a:ext cx="1008112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特招</a:t>
              </a:r>
              <a:endParaRPr lang="en-US" altLang="zh-TW" sz="14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放榜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578051" y="3247096"/>
              <a:ext cx="609921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特招</a:t>
              </a:r>
              <a:endParaRPr lang="en-US" altLang="zh-TW" sz="14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報到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024424" y="3239200"/>
              <a:ext cx="609921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放棄</a:t>
              </a:r>
              <a:endParaRPr lang="en-US" altLang="zh-TW" sz="14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截止</a:t>
              </a:r>
              <a:endParaRPr lang="en-US" altLang="zh-TW" sz="14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63688" y="3573016"/>
              <a:ext cx="720080" cy="476672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公布個別序位</a:t>
              </a:r>
              <a:endParaRPr lang="en-US" altLang="zh-TW" sz="1400" b="1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22" name="直線單箭頭接點 30"/>
            <p:cNvCxnSpPr/>
            <p:nvPr/>
          </p:nvCxnSpPr>
          <p:spPr>
            <a:xfrm flipH="1">
              <a:off x="2915816" y="2708920"/>
              <a:ext cx="4398" cy="414046"/>
            </a:xfrm>
            <a:prstGeom prst="straightConnector1">
              <a:avLst/>
            </a:prstGeom>
            <a:ln w="28575">
              <a:solidFill>
                <a:srgbClr val="A5002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2555776" y="3212976"/>
              <a:ext cx="792088" cy="288032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 smtClean="0">
                  <a:solidFill>
                    <a:srgbClr val="C00000"/>
                  </a:solidFill>
                </a:rPr>
                <a:t>列印志願表</a:t>
              </a:r>
              <a:endParaRPr lang="en-US" altLang="zh-TW" sz="1400" b="1" dirty="0" smtClean="0">
                <a:solidFill>
                  <a:srgbClr val="C00000"/>
                </a:solidFill>
              </a:endParaRPr>
            </a:p>
          </p:txBody>
        </p:sp>
        <p:grpSp>
          <p:nvGrpSpPr>
            <p:cNvPr id="40" name="群組 39"/>
            <p:cNvGrpSpPr/>
            <p:nvPr/>
          </p:nvGrpSpPr>
          <p:grpSpPr>
            <a:xfrm>
              <a:off x="1727720" y="2698573"/>
              <a:ext cx="324000" cy="434739"/>
              <a:chOff x="4260888" y="3212976"/>
              <a:chExt cx="324000" cy="434739"/>
            </a:xfrm>
          </p:grpSpPr>
          <p:cxnSp>
            <p:nvCxnSpPr>
              <p:cNvPr id="33" name="直線單箭頭接點 32"/>
              <p:cNvCxnSpPr/>
              <p:nvPr/>
            </p:nvCxnSpPr>
            <p:spPr>
              <a:xfrm flipV="1">
                <a:off x="4572000" y="3212976"/>
                <a:ext cx="0" cy="216000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單箭頭接點 35"/>
              <p:cNvCxnSpPr/>
              <p:nvPr/>
            </p:nvCxnSpPr>
            <p:spPr>
              <a:xfrm flipV="1">
                <a:off x="4274537" y="3212976"/>
                <a:ext cx="0" cy="216000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單箭頭接點 36"/>
              <p:cNvCxnSpPr/>
              <p:nvPr/>
            </p:nvCxnSpPr>
            <p:spPr>
              <a:xfrm flipH="1">
                <a:off x="4260888" y="3428976"/>
                <a:ext cx="324000" cy="5478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單箭頭接點 38"/>
              <p:cNvCxnSpPr/>
              <p:nvPr/>
            </p:nvCxnSpPr>
            <p:spPr>
              <a:xfrm flipV="1">
                <a:off x="4422888" y="3431715"/>
                <a:ext cx="0" cy="21600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群組 40"/>
            <p:cNvGrpSpPr/>
            <p:nvPr/>
          </p:nvGrpSpPr>
          <p:grpSpPr>
            <a:xfrm>
              <a:off x="2138162" y="2691798"/>
              <a:ext cx="324000" cy="434739"/>
              <a:chOff x="4260888" y="3212976"/>
              <a:chExt cx="324000" cy="434739"/>
            </a:xfrm>
          </p:grpSpPr>
          <p:cxnSp>
            <p:nvCxnSpPr>
              <p:cNvPr id="42" name="直線單箭頭接點 41"/>
              <p:cNvCxnSpPr/>
              <p:nvPr/>
            </p:nvCxnSpPr>
            <p:spPr>
              <a:xfrm flipV="1">
                <a:off x="4572000" y="3212976"/>
                <a:ext cx="0" cy="216000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單箭頭接點 42"/>
              <p:cNvCxnSpPr/>
              <p:nvPr/>
            </p:nvCxnSpPr>
            <p:spPr>
              <a:xfrm flipV="1">
                <a:off x="4274537" y="3212976"/>
                <a:ext cx="0" cy="216000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單箭頭接點 43"/>
              <p:cNvCxnSpPr/>
              <p:nvPr/>
            </p:nvCxnSpPr>
            <p:spPr>
              <a:xfrm flipH="1">
                <a:off x="4260888" y="3428976"/>
                <a:ext cx="324000" cy="5478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單箭頭接點 44"/>
              <p:cNvCxnSpPr/>
              <p:nvPr/>
            </p:nvCxnSpPr>
            <p:spPr>
              <a:xfrm flipV="1">
                <a:off x="4422888" y="3431715"/>
                <a:ext cx="0" cy="21600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線單箭頭接點 30"/>
            <p:cNvCxnSpPr/>
            <p:nvPr/>
          </p:nvCxnSpPr>
          <p:spPr>
            <a:xfrm flipH="1">
              <a:off x="2088908" y="2682210"/>
              <a:ext cx="4398" cy="864000"/>
            </a:xfrm>
            <a:prstGeom prst="straightConnector1">
              <a:avLst/>
            </a:prstGeom>
            <a:ln w="28575">
              <a:solidFill>
                <a:srgbClr val="006600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9962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7416824" cy="11430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sz="3200" kern="0" dirty="0" smtClean="0"/>
              <a:t>提供協助之相關數據</a:t>
            </a:r>
            <a:r>
              <a:rPr lang="en-US" altLang="zh-TW" sz="3200" kern="0" dirty="0" smtClean="0"/>
              <a:t>-1</a:t>
            </a:r>
            <a:br>
              <a:rPr lang="en-US" altLang="zh-TW" sz="3200" kern="0" dirty="0" smtClean="0"/>
            </a:br>
            <a:r>
              <a:rPr lang="zh-TW" altLang="zh-TW" sz="3200" kern="0" dirty="0" smtClean="0"/>
              <a:t>第二</a:t>
            </a:r>
            <a:r>
              <a:rPr lang="zh-TW" altLang="zh-TW" sz="3200" kern="0" dirty="0"/>
              <a:t>次免試入學各級學校名額統計表</a:t>
            </a:r>
            <a:endParaRPr lang="zh-TW" altLang="zh-TW" sz="3200" kern="100" dirty="0">
              <a:latin typeface="+mn-ea"/>
              <a:cs typeface="Times New Roman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26151907"/>
              </p:ext>
            </p:extLst>
          </p:nvPr>
        </p:nvGraphicFramePr>
        <p:xfrm>
          <a:off x="683568" y="1988840"/>
          <a:ext cx="6624735" cy="367240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40160"/>
                <a:gridCol w="1209734"/>
                <a:gridCol w="1324947"/>
                <a:gridCol w="1324947"/>
                <a:gridCol w="1324947"/>
              </a:tblGrid>
              <a:tr h="45346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桃園區第二次免試入學各級學校名額統計表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36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(</a:t>
                      </a:r>
                      <a:r>
                        <a:rPr lang="zh-TW" sz="2000" kern="0" dirty="0">
                          <a:effectLst/>
                        </a:rPr>
                        <a:t>不含外加</a:t>
                      </a:r>
                      <a:r>
                        <a:rPr lang="en-US" sz="2000" kern="0" dirty="0">
                          <a:effectLst/>
                        </a:rPr>
                        <a:t>)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普通科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職業類科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進修學校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小計</a:t>
                      </a:r>
                      <a:endParaRPr lang="zh-TW" sz="2000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</a:t>
                      </a:r>
                      <a:endParaRPr lang="zh-TW" sz="2000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511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237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343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1091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縣立</a:t>
                      </a:r>
                      <a:endParaRPr lang="zh-TW" sz="2000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281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39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0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320</a:t>
                      </a:r>
                      <a:endParaRPr lang="zh-TW" sz="2000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私立</a:t>
                      </a:r>
                      <a:endParaRPr lang="zh-TW" sz="2000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449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2480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2541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5470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共同就學區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16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52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34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102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合計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A50021"/>
                          </a:solidFill>
                          <a:effectLst/>
                        </a:rPr>
                        <a:t>1257</a:t>
                      </a:r>
                      <a:endParaRPr lang="zh-TW" sz="2000" b="1" kern="100" dirty="0">
                        <a:solidFill>
                          <a:srgbClr val="A5002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A50021"/>
                          </a:solidFill>
                          <a:effectLst/>
                        </a:rPr>
                        <a:t>2808</a:t>
                      </a:r>
                      <a:endParaRPr lang="zh-TW" sz="2000" b="1" kern="100" dirty="0">
                        <a:solidFill>
                          <a:srgbClr val="A5002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A50021"/>
                          </a:solidFill>
                          <a:effectLst/>
                        </a:rPr>
                        <a:t>2918</a:t>
                      </a:r>
                      <a:endParaRPr lang="zh-TW" sz="2000" b="1" kern="100" dirty="0">
                        <a:solidFill>
                          <a:srgbClr val="A5002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A50021"/>
                          </a:solidFill>
                          <a:effectLst/>
                        </a:rPr>
                        <a:t>6983</a:t>
                      </a:r>
                      <a:endParaRPr lang="zh-TW" sz="2000" b="1" kern="100" dirty="0">
                        <a:solidFill>
                          <a:srgbClr val="A5002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9552" y="1427584"/>
            <a:ext cx="2246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+mn-ea"/>
                <a:ea typeface="+mn-ea"/>
                <a:cs typeface="Times New Roman" pitchFamily="18" charset="0"/>
              </a:rPr>
              <a:t>(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+mn-ea"/>
                <a:ea typeface="+mn-ea"/>
                <a:cs typeface="Times New Roman" pitchFamily="18" charset="0"/>
              </a:rPr>
              <a:t>一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+mn-ea"/>
                <a:ea typeface="+mn-ea"/>
                <a:cs typeface="Times New Roman" pitchFamily="18" charset="0"/>
              </a:rPr>
              <a:t>)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+mn-ea"/>
                <a:ea typeface="+mn-ea"/>
                <a:cs typeface="Times New Roman" pitchFamily="18" charset="0"/>
              </a:rPr>
              <a:t>不含外加生</a:t>
            </a:r>
            <a:endParaRPr kumimoji="1" lang="zh-TW" altLang="en-US" sz="24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+mn-ea"/>
              <a:ea typeface="+mn-ea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7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7416824" cy="1143000"/>
          </a:xfrm>
        </p:spPr>
        <p:txBody>
          <a:bodyPr>
            <a:normAutofit/>
          </a:bodyPr>
          <a:lstStyle/>
          <a:p>
            <a:r>
              <a:rPr lang="zh-TW" altLang="en-US" sz="3200" kern="0" dirty="0"/>
              <a:t>提供協助之相關數據</a:t>
            </a:r>
            <a:r>
              <a:rPr lang="en-US" altLang="zh-TW" sz="3200" kern="0" dirty="0"/>
              <a:t>-</a:t>
            </a:r>
            <a:r>
              <a:rPr lang="en-US" altLang="zh-TW" sz="3200" kern="0" dirty="0" smtClean="0"/>
              <a:t>1</a:t>
            </a:r>
            <a:br>
              <a:rPr lang="en-US" altLang="zh-TW" sz="3200" kern="0" dirty="0" smtClean="0"/>
            </a:br>
            <a:r>
              <a:rPr lang="zh-TW" altLang="zh-TW" sz="3200" kern="0" dirty="0" smtClean="0"/>
              <a:t>第二</a:t>
            </a:r>
            <a:r>
              <a:rPr lang="zh-TW" altLang="zh-TW" sz="3200" kern="0" dirty="0"/>
              <a:t>次免試入學各級學校名額統計表</a:t>
            </a:r>
            <a:endParaRPr lang="zh-TW" altLang="en-US" sz="32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89682324"/>
              </p:ext>
            </p:extLst>
          </p:nvPr>
        </p:nvGraphicFramePr>
        <p:xfrm>
          <a:off x="683568" y="2132856"/>
          <a:ext cx="6912770" cy="3672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554"/>
                <a:gridCol w="1382554"/>
                <a:gridCol w="1382554"/>
                <a:gridCol w="1382554"/>
                <a:gridCol w="1382554"/>
              </a:tblGrid>
              <a:tr h="37665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桃園區第二次免試入學各級學校名額統計表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9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含外加</a:t>
                      </a: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普通科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職業類科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進修學校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小計</a:t>
                      </a:r>
                      <a:endParaRPr lang="zh-TW" sz="20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國立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556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279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368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1203</a:t>
                      </a:r>
                      <a:endParaRPr lang="zh-TW" sz="20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縣立</a:t>
                      </a:r>
                      <a:endParaRPr lang="zh-TW" sz="20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351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401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私立</a:t>
                      </a:r>
                      <a:endParaRPr lang="zh-TW" sz="20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527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2792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2773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6092</a:t>
                      </a:r>
                      <a:endParaRPr lang="zh-TW" sz="20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共同就學區</a:t>
                      </a:r>
                      <a:endParaRPr lang="zh-TW" sz="20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52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34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102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合計</a:t>
                      </a:r>
                      <a:endParaRPr lang="zh-TW" sz="20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1450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3173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3175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7798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7273" y="1569367"/>
            <a:ext cx="36920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二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含外加生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身障、原民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endParaRPr kumimoji="1" lang="en-US" altLang="zh-TW" sz="24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34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96752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kern="0" dirty="0"/>
              <a:t>提供協助之相關數據</a:t>
            </a:r>
            <a:r>
              <a:rPr lang="en-US" altLang="zh-TW" sz="3200" kern="0" dirty="0"/>
              <a:t>-</a:t>
            </a:r>
            <a:r>
              <a:rPr lang="en-US" altLang="zh-TW" sz="3200" kern="0" dirty="0" smtClean="0"/>
              <a:t>1</a:t>
            </a:r>
            <a:br>
              <a:rPr lang="en-US" altLang="zh-TW" sz="3200" kern="0" dirty="0" smtClean="0"/>
            </a:br>
            <a:r>
              <a:rPr lang="zh-TW" altLang="en-US" sz="3200" dirty="0" smtClean="0"/>
              <a:t>未就定位學生數</a:t>
            </a:r>
            <a:r>
              <a:rPr lang="zh-TW" altLang="en-US" sz="3200" dirty="0"/>
              <a:t>及二免</a:t>
            </a:r>
            <a:r>
              <a:rPr lang="zh-TW" altLang="en-US" sz="3200" dirty="0" smtClean="0"/>
              <a:t>名額</a:t>
            </a:r>
            <a:endParaRPr lang="zh-TW" altLang="en-US" sz="3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7737770"/>
              </p:ext>
            </p:extLst>
          </p:nvPr>
        </p:nvGraphicFramePr>
        <p:xfrm>
          <a:off x="683568" y="2060848"/>
          <a:ext cx="6552728" cy="280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368152"/>
                <a:gridCol w="1224136"/>
                <a:gridCol w="2304256"/>
              </a:tblGrid>
              <a:tr h="50977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未就定位學生數</a:t>
                      </a:r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二免提供名額（不含外加）</a:t>
                      </a:r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zh-TW" dirty="0" smtClean="0"/>
                        <a:t>參加二免</a:t>
                      </a:r>
                      <a:r>
                        <a:rPr lang="zh-TW" altLang="en-US" dirty="0" smtClean="0"/>
                        <a:t>人數</a:t>
                      </a:r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～</a:t>
                      </a:r>
                      <a:r>
                        <a:rPr lang="en-US" altLang="zh-TW" dirty="0" smtClean="0"/>
                        <a:t>1,900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dirty="0" smtClean="0"/>
                        <a:t>普通科</a:t>
                      </a:r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1,257</a:t>
                      </a:r>
                      <a:r>
                        <a:rPr lang="zh-TW" altLang="zh-TW" dirty="0" smtClean="0"/>
                        <a:t>名</a:t>
                      </a:r>
                      <a:endParaRPr lang="zh-TW" altLang="en-US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zh-TW" dirty="0" smtClean="0"/>
                        <a:t>特招考試</a:t>
                      </a:r>
                      <a:r>
                        <a:rPr lang="en-US" altLang="zh-TW" dirty="0" smtClean="0"/>
                        <a:t/>
                      </a:r>
                      <a:br>
                        <a:rPr lang="en-US" altLang="zh-TW" dirty="0" smtClean="0"/>
                      </a:br>
                      <a:r>
                        <a:rPr lang="zh-TW" altLang="zh-TW" dirty="0" smtClean="0"/>
                        <a:t>未綠取人數</a:t>
                      </a:r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～</a:t>
                      </a:r>
                      <a:r>
                        <a:rPr lang="en-US" altLang="zh-TW" dirty="0" smtClean="0"/>
                        <a:t>400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dirty="0" smtClean="0"/>
                        <a:t>職業類科</a:t>
                      </a:r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2,808</a:t>
                      </a:r>
                      <a:r>
                        <a:rPr lang="zh-TW" altLang="zh-TW" dirty="0" smtClean="0"/>
                        <a:t>名</a:t>
                      </a:r>
                      <a:endParaRPr lang="zh-TW" altLang="en-US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zh-TW" dirty="0" smtClean="0"/>
                        <a:t>其他未確定</a:t>
                      </a:r>
                      <a:r>
                        <a:rPr lang="en-US" altLang="zh-TW" dirty="0" smtClean="0"/>
                        <a:t/>
                      </a:r>
                      <a:br>
                        <a:rPr lang="en-US" altLang="zh-TW" dirty="0" smtClean="0"/>
                      </a:br>
                      <a:r>
                        <a:rPr lang="zh-TW" altLang="zh-TW" dirty="0" smtClean="0"/>
                        <a:t>生涯規劃</a:t>
                      </a:r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～</a:t>
                      </a:r>
                      <a:r>
                        <a:rPr lang="en-US" altLang="zh-TW" dirty="0" smtClean="0"/>
                        <a:t>200</a:t>
                      </a:r>
                      <a:endParaRPr lang="zh-TW" altLang="en-US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dirty="0" smtClean="0"/>
                        <a:t>進修學校</a:t>
                      </a:r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2,918</a:t>
                      </a:r>
                      <a:r>
                        <a:rPr lang="zh-TW" altLang="zh-TW" dirty="0" smtClean="0"/>
                        <a:t>名</a:t>
                      </a:r>
                      <a:endParaRPr lang="zh-TW" altLang="en-US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～</a:t>
                      </a:r>
                      <a:r>
                        <a:rPr lang="en-US" altLang="zh-TW" dirty="0" smtClean="0"/>
                        <a:t>2,500</a:t>
                      </a:r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6,983</a:t>
                      </a:r>
                      <a:r>
                        <a:rPr lang="zh-TW" altLang="en-US" dirty="0" smtClean="0"/>
                        <a:t>名</a:t>
                      </a:r>
                      <a:r>
                        <a:rPr lang="en-US" altLang="zh-TW" dirty="0" smtClean="0"/>
                        <a:t/>
                      </a:r>
                      <a:br>
                        <a:rPr lang="en-US" altLang="zh-TW" dirty="0" smtClean="0"/>
                      </a:b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不含進修學校</a:t>
                      </a:r>
                      <a:r>
                        <a:rPr lang="en-US" altLang="zh-TW" dirty="0" smtClean="0"/>
                        <a:t>4,065)</a:t>
                      </a:r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627784" y="5229200"/>
            <a:ext cx="3090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C00000"/>
                </a:solidFill>
                <a:latin typeface="+mn-ea"/>
                <a:ea typeface="+mn-ea"/>
              </a:rPr>
              <a:t>2500 &lt; 4065</a:t>
            </a:r>
          </a:p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每人可錄取</a:t>
            </a:r>
            <a:r>
              <a:rPr lang="en-US" altLang="zh-TW" sz="2400" b="1" dirty="0" smtClean="0">
                <a:solidFill>
                  <a:srgbClr val="C00000"/>
                </a:solidFill>
                <a:latin typeface="+mn-ea"/>
                <a:ea typeface="+mn-ea"/>
              </a:rPr>
              <a:t>1.6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個志願</a:t>
            </a:r>
            <a:endParaRPr lang="en-US" altLang="zh-TW" sz="2400" b="1" dirty="0" smtClean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5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600" kern="0" dirty="0"/>
              <a:t>提供協助之相關數據</a:t>
            </a:r>
            <a:r>
              <a:rPr lang="en-US" altLang="zh-TW" sz="3600" kern="0" dirty="0"/>
              <a:t>-</a:t>
            </a:r>
            <a:r>
              <a:rPr lang="en-US" altLang="zh-TW" sz="3600" kern="0" dirty="0" smtClean="0"/>
              <a:t>2</a:t>
            </a:r>
            <a:br>
              <a:rPr lang="en-US" altLang="zh-TW" sz="3600" kern="0" dirty="0" smtClean="0"/>
            </a:br>
            <a:r>
              <a:rPr lang="zh-TW" altLang="en-US" sz="3600" dirty="0" smtClean="0"/>
              <a:t>第二</a:t>
            </a:r>
            <a:r>
              <a:rPr lang="zh-TW" altLang="en-US" sz="3600" dirty="0"/>
              <a:t>次免試入學各級學校名額</a:t>
            </a:r>
            <a:r>
              <a:rPr lang="zh-TW" altLang="en-US" sz="3600" dirty="0" smtClean="0"/>
              <a:t>統計表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9343211"/>
              </p:ext>
            </p:extLst>
          </p:nvPr>
        </p:nvGraphicFramePr>
        <p:xfrm>
          <a:off x="539552" y="1340768"/>
          <a:ext cx="6768752" cy="439249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25761"/>
                <a:gridCol w="1311064"/>
                <a:gridCol w="1554983"/>
                <a:gridCol w="1676944"/>
              </a:tblGrid>
              <a:tr h="44327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 smtClean="0">
                          <a:effectLst/>
                        </a:rPr>
                        <a:t>桃園區第二次免試入學各級學校名額統計表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984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u="none" strike="noStrike" dirty="0">
                          <a:effectLst/>
                        </a:rPr>
                        <a:t>(</a:t>
                      </a:r>
                      <a:r>
                        <a:rPr lang="zh-TW" altLang="en-US" sz="2000" u="none" strike="noStrike" dirty="0">
                          <a:effectLst/>
                        </a:rPr>
                        <a:t>不含外加</a:t>
                      </a:r>
                      <a:r>
                        <a:rPr lang="en-US" altLang="zh-TW" sz="2000" u="none" strike="noStrike" dirty="0">
                          <a:effectLst/>
                        </a:rPr>
                        <a:t>)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</a:rPr>
                        <a:t>招生名額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累計人數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</a:rPr>
                        <a:t>進修學校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7620" marR="7620" marT="7620" marB="0" anchor="ctr"/>
                </a:tc>
              </a:tr>
              <a:tr h="42984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</a:rPr>
                        <a:t>國立高中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000" u="none" strike="noStrike" dirty="0">
                          <a:effectLst/>
                        </a:rPr>
                        <a:t>511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511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 fontAlgn="b"/>
                      <a:r>
                        <a:rPr lang="en-US" altLang="zh-TW" sz="2000" u="none" strike="noStrike" dirty="0">
                          <a:effectLst/>
                        </a:rPr>
                        <a:t>343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42984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</a:rPr>
                        <a:t>縣立高中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000" u="none" strike="noStrike" dirty="0">
                          <a:effectLst/>
                        </a:rPr>
                        <a:t>281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792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327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</a:rPr>
                        <a:t>國立職業類科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000" u="none" strike="noStrike" dirty="0">
                          <a:effectLst/>
                        </a:rPr>
                        <a:t>237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1029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327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</a:rPr>
                        <a:t>縣立職業類科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000" u="none" strike="noStrike" dirty="0">
                          <a:effectLst/>
                        </a:rPr>
                        <a:t>39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1068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327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</a:rPr>
                        <a:t>私立高中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7620" marR="7620" marT="7620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000" u="none" strike="noStrike" dirty="0">
                          <a:effectLst/>
                        </a:rPr>
                        <a:t>449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1517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altLang="zh-TW" sz="2000" u="none" strike="noStrike" dirty="0">
                          <a:effectLst/>
                        </a:rPr>
                        <a:t>2541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44327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</a:rPr>
                        <a:t>私立高職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7620" marR="7620" marT="7620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000" u="none" strike="noStrike">
                          <a:effectLst/>
                        </a:rPr>
                        <a:t>2480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3997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327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</a:rPr>
                        <a:t>共同就學區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000" u="none" strike="noStrike">
                          <a:effectLst/>
                        </a:rPr>
                        <a:t>68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4065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000" u="none" strike="noStrike" dirty="0">
                          <a:effectLst/>
                        </a:rPr>
                        <a:t>34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44327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</a:rPr>
                        <a:t>合計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4065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000" u="none" strike="noStrike" dirty="0">
                          <a:effectLst/>
                        </a:rPr>
                        <a:t>2918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80986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kern="0" dirty="0"/>
              <a:t>提供協助之相關數據</a:t>
            </a:r>
            <a:r>
              <a:rPr lang="en-US" altLang="zh-TW" sz="4000" kern="0" dirty="0"/>
              <a:t>-2</a:t>
            </a:r>
            <a:br>
              <a:rPr lang="en-US" altLang="zh-TW" sz="4000" kern="0" dirty="0"/>
            </a:br>
            <a:r>
              <a:rPr lang="zh-TW" altLang="zh-TW" dirty="0"/>
              <a:t>桃園區公立高中普通科缺額總表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867074"/>
              </p:ext>
            </p:extLst>
          </p:nvPr>
        </p:nvGraphicFramePr>
        <p:xfrm>
          <a:off x="467544" y="1412776"/>
          <a:ext cx="7200801" cy="4694997"/>
        </p:xfrm>
        <a:graphic>
          <a:graphicData uri="http://schemas.openxmlformats.org/drawingml/2006/table">
            <a:tbl>
              <a:tblPr/>
              <a:tblGrid>
                <a:gridCol w="3600400"/>
                <a:gridCol w="1289542"/>
                <a:gridCol w="1196695"/>
                <a:gridCol w="1114164"/>
              </a:tblGrid>
              <a:tr h="311386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學校名稱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招生名額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累計名額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外加名額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7620" marR="7620" marT="762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11386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 dirty="0">
                          <a:effectLst/>
                        </a:rPr>
                        <a:t>國立武陵高級中學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2000" u="none" strike="noStrike" dirty="0">
                          <a:effectLst/>
                        </a:rPr>
                        <a:t>0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</a:tr>
              <a:tr h="311386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 dirty="0">
                          <a:effectLst/>
                        </a:rPr>
                        <a:t>國立桃園高級中學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143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2000" u="none" strike="noStrike" dirty="0">
                          <a:effectLst/>
                        </a:rPr>
                        <a:t>143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</a:tr>
              <a:tr h="311386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 dirty="0">
                          <a:effectLst/>
                        </a:rPr>
                        <a:t>國立中央大學附屬中壢高級中學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108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2000" u="none" strike="noStrike" dirty="0">
                          <a:effectLst/>
                        </a:rPr>
                        <a:t>251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</a:tr>
              <a:tr h="311386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>
                          <a:effectLst/>
                        </a:rPr>
                        <a:t>國立內壢高級中學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140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2000" u="none" strike="noStrike" dirty="0">
                          <a:effectLst/>
                        </a:rPr>
                        <a:t>391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11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</a:tr>
              <a:tr h="311386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>
                          <a:effectLst/>
                        </a:rPr>
                        <a:t>國立陽明高級中學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101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2000" u="none" strike="noStrike" dirty="0">
                          <a:effectLst/>
                        </a:rPr>
                        <a:t>492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11386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 dirty="0">
                          <a:effectLst/>
                        </a:rPr>
                        <a:t>桃園縣立大園國際高級中學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43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2000" u="none" strike="noStrike" dirty="0">
                          <a:effectLst/>
                        </a:rPr>
                        <a:t>535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13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</a:tr>
              <a:tr h="311386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 dirty="0">
                          <a:effectLst/>
                        </a:rPr>
                        <a:t>桃園縣立平鎮高級中學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46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2000" u="none" strike="noStrike" dirty="0">
                          <a:effectLst/>
                        </a:rPr>
                        <a:t>581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</a:tr>
              <a:tr h="311386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 dirty="0">
                          <a:effectLst/>
                        </a:rPr>
                        <a:t>桃園縣立永豐高級中學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61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2000" u="none" strike="noStrike" dirty="0">
                          <a:effectLst/>
                        </a:rPr>
                        <a:t>642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</a:tr>
              <a:tr h="311386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 dirty="0">
                          <a:effectLst/>
                        </a:rPr>
                        <a:t>桃園縣立壽山高級中學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35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2000" u="none" strike="noStrike" dirty="0">
                          <a:effectLst/>
                        </a:rPr>
                        <a:t>677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</a:tr>
              <a:tr h="311386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 dirty="0">
                          <a:effectLst/>
                        </a:rPr>
                        <a:t>桃園縣立南崁高級中學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36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2000" u="none" strike="noStrike" dirty="0">
                          <a:effectLst/>
                        </a:rPr>
                        <a:t>713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13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</a:tr>
              <a:tr h="311386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>
                          <a:effectLst/>
                        </a:rPr>
                        <a:t>桃園縣立大溪高級中學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43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2000" u="none" strike="noStrike" dirty="0">
                          <a:effectLst/>
                        </a:rPr>
                        <a:t>756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</a:tr>
              <a:tr h="311386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>
                          <a:effectLst/>
                        </a:rPr>
                        <a:t>桃園縣立觀音高級中學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17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2000" u="none" strike="noStrike" dirty="0">
                          <a:effectLst/>
                        </a:rPr>
                        <a:t>773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</a:tr>
              <a:tr h="311386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>
                          <a:effectLst/>
                        </a:rPr>
                        <a:t>國立龍潭高級中學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2000" u="none" strike="noStrike" dirty="0">
                          <a:effectLst/>
                        </a:rPr>
                        <a:t>792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21117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合計</a:t>
                      </a:r>
                      <a:endParaRPr 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792</a:t>
                      </a:r>
                      <a:endParaRPr 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2000" u="none" strike="noStrike" dirty="0">
                          <a:effectLst/>
                        </a:rPr>
                        <a:t>　</a:t>
                      </a:r>
                      <a:endParaRPr 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115</a:t>
                      </a:r>
                      <a:endParaRPr 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6773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0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323528" y="260648"/>
            <a:ext cx="122413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dirty="0" smtClean="0">
                <a:solidFill>
                  <a:srgbClr val="FF0000"/>
                </a:solidFill>
              </a:rPr>
              <a:t>參考</a:t>
            </a:r>
            <a:endParaRPr kumimoji="0"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4075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重要時</a:t>
            </a:r>
            <a:r>
              <a:rPr kumimoji="1" lang="zh-TW" altLang="en-US" dirty="0" smtClean="0"/>
              <a:t>程提醒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7499176" cy="4846320"/>
          </a:xfrm>
        </p:spPr>
        <p:txBody>
          <a:bodyPr/>
          <a:lstStyle/>
          <a:p>
            <a:r>
              <a:rPr kumimoji="1" lang="en-US" altLang="zh-TW" dirty="0" smtClean="0">
                <a:solidFill>
                  <a:srgbClr val="C00000"/>
                </a:solidFill>
              </a:rPr>
              <a:t>8/4</a:t>
            </a:r>
            <a:r>
              <a:rPr kumimoji="1" lang="zh-TW" altLang="en-US" dirty="0" smtClean="0">
                <a:solidFill>
                  <a:srgbClr val="C00000"/>
                </a:solidFill>
              </a:rPr>
              <a:t>（一）</a:t>
            </a:r>
            <a:r>
              <a:rPr kumimoji="1" lang="en-US" altLang="zh-TW" dirty="0" smtClean="0">
                <a:solidFill>
                  <a:srgbClr val="C00000"/>
                </a:solidFill>
              </a:rPr>
              <a:t>12</a:t>
            </a:r>
            <a:r>
              <a:rPr kumimoji="1" lang="zh-TW" altLang="en-US" dirty="0" smtClean="0">
                <a:solidFill>
                  <a:srgbClr val="C00000"/>
                </a:solidFill>
              </a:rPr>
              <a:t>：</a:t>
            </a:r>
            <a:r>
              <a:rPr kumimoji="1" lang="en-US" altLang="zh-TW" dirty="0" smtClean="0">
                <a:solidFill>
                  <a:srgbClr val="C00000"/>
                </a:solidFill>
              </a:rPr>
              <a:t>00</a:t>
            </a:r>
            <a:r>
              <a:rPr kumimoji="1" lang="zh-TW" altLang="en-US" dirty="0" smtClean="0">
                <a:solidFill>
                  <a:srgbClr val="C00000"/>
                </a:solidFill>
              </a:rPr>
              <a:t>：公布個別序位</a:t>
            </a:r>
            <a:endParaRPr kumimoji="1" lang="en-US" altLang="zh-TW" dirty="0" smtClean="0">
              <a:solidFill>
                <a:srgbClr val="C00000"/>
              </a:solidFill>
            </a:endParaRPr>
          </a:p>
          <a:p>
            <a:r>
              <a:rPr kumimoji="1" lang="en-US" altLang="zh-TW" dirty="0" smtClean="0">
                <a:solidFill>
                  <a:srgbClr val="C00000"/>
                </a:solidFill>
              </a:rPr>
              <a:t>8/4</a:t>
            </a:r>
            <a:r>
              <a:rPr kumimoji="1" lang="zh-TW" altLang="en-US" dirty="0" smtClean="0">
                <a:solidFill>
                  <a:srgbClr val="C00000"/>
                </a:solidFill>
              </a:rPr>
              <a:t>（一）</a:t>
            </a:r>
            <a:r>
              <a:rPr kumimoji="1" lang="en-US" altLang="zh-TW" dirty="0" smtClean="0">
                <a:solidFill>
                  <a:srgbClr val="C00000"/>
                </a:solidFill>
              </a:rPr>
              <a:t>19</a:t>
            </a:r>
            <a:r>
              <a:rPr kumimoji="1" lang="zh-TW" altLang="en-US" dirty="0" smtClean="0">
                <a:solidFill>
                  <a:srgbClr val="C00000"/>
                </a:solidFill>
              </a:rPr>
              <a:t>：</a:t>
            </a:r>
            <a:r>
              <a:rPr kumimoji="1" lang="en-US" altLang="zh-TW" dirty="0" smtClean="0">
                <a:solidFill>
                  <a:srgbClr val="C00000"/>
                </a:solidFill>
              </a:rPr>
              <a:t>00</a:t>
            </a:r>
            <a:r>
              <a:rPr kumimoji="1" lang="zh-TW" altLang="en-US" dirty="0" smtClean="0">
                <a:solidFill>
                  <a:srgbClr val="C00000"/>
                </a:solidFill>
              </a:rPr>
              <a:t>：各校召開學生、家長說明會</a:t>
            </a:r>
            <a:endParaRPr kumimoji="1" lang="en-US" altLang="zh-TW" dirty="0" smtClean="0">
              <a:solidFill>
                <a:srgbClr val="C00000"/>
              </a:solidFill>
            </a:endParaRPr>
          </a:p>
          <a:p>
            <a:r>
              <a:rPr kumimoji="1" lang="en-US" altLang="zh-TW" dirty="0" smtClean="0">
                <a:solidFill>
                  <a:srgbClr val="C00000"/>
                </a:solidFill>
              </a:rPr>
              <a:t>8/5</a:t>
            </a:r>
            <a:r>
              <a:rPr kumimoji="1" lang="zh-TW" altLang="en-US" dirty="0" smtClean="0">
                <a:solidFill>
                  <a:srgbClr val="C00000"/>
                </a:solidFill>
              </a:rPr>
              <a:t>（二）</a:t>
            </a:r>
            <a:r>
              <a:rPr kumimoji="1" lang="en-US" altLang="zh-TW" dirty="0" smtClean="0">
                <a:solidFill>
                  <a:srgbClr val="C00000"/>
                </a:solidFill>
              </a:rPr>
              <a:t>08</a:t>
            </a:r>
            <a:r>
              <a:rPr kumimoji="1" lang="zh-TW" altLang="en-US" dirty="0" smtClean="0">
                <a:solidFill>
                  <a:srgbClr val="C00000"/>
                </a:solidFill>
              </a:rPr>
              <a:t>：</a:t>
            </a:r>
            <a:r>
              <a:rPr kumimoji="1" lang="en-US" altLang="zh-TW" dirty="0" smtClean="0">
                <a:solidFill>
                  <a:srgbClr val="C00000"/>
                </a:solidFill>
              </a:rPr>
              <a:t>00-</a:t>
            </a:r>
            <a:r>
              <a:rPr kumimoji="1" lang="zh-TW" altLang="en-US" dirty="0" smtClean="0">
                <a:solidFill>
                  <a:srgbClr val="C00000"/>
                </a:solidFill>
              </a:rPr>
              <a:t>：開放電腦教室</a:t>
            </a:r>
            <a:endParaRPr kumimoji="1" lang="en-US" altLang="zh-TW" dirty="0" smtClean="0">
              <a:solidFill>
                <a:srgbClr val="C00000"/>
              </a:solidFill>
            </a:endParaRPr>
          </a:p>
          <a:p>
            <a:r>
              <a:rPr kumimoji="1" lang="en-US" altLang="zh-TW" dirty="0" smtClean="0"/>
              <a:t>8/6</a:t>
            </a:r>
            <a:r>
              <a:rPr kumimoji="1" lang="zh-TW" altLang="en-US" dirty="0" smtClean="0"/>
              <a:t>（三）</a:t>
            </a:r>
            <a:r>
              <a:rPr kumimoji="1" lang="en-US" altLang="zh-TW" dirty="0" smtClean="0"/>
              <a:t>12</a:t>
            </a:r>
            <a:r>
              <a:rPr kumimoji="1" lang="zh-TW" altLang="en-US" dirty="0" smtClean="0"/>
              <a:t>：</a:t>
            </a:r>
            <a:r>
              <a:rPr kumimoji="1" lang="en-US" altLang="zh-TW" dirty="0" smtClean="0"/>
              <a:t>00</a:t>
            </a:r>
            <a:r>
              <a:rPr kumimoji="1" lang="zh-TW" altLang="en-US" dirty="0" smtClean="0"/>
              <a:t>：選填截至，列印志願表</a:t>
            </a:r>
            <a:endParaRPr kumimoji="1" lang="en-US" altLang="zh-TW" dirty="0" smtClean="0"/>
          </a:p>
          <a:p>
            <a:r>
              <a:rPr kumimoji="1" lang="en-US" altLang="zh-TW" dirty="0" smtClean="0"/>
              <a:t>8/7</a:t>
            </a:r>
            <a:r>
              <a:rPr kumimoji="1" lang="zh-TW" altLang="en-US" dirty="0" smtClean="0"/>
              <a:t>（四）：學生繳回志願表</a:t>
            </a:r>
            <a:endParaRPr kumimoji="1" lang="en-US" altLang="zh-TW" dirty="0" smtClean="0"/>
          </a:p>
          <a:p>
            <a:r>
              <a:rPr kumimoji="1" lang="en-US" altLang="zh-TW" dirty="0" smtClean="0"/>
              <a:t>8/8</a:t>
            </a:r>
            <a:r>
              <a:rPr kumimoji="1" lang="zh-TW" altLang="en-US" dirty="0" smtClean="0"/>
              <a:t>（五）</a:t>
            </a:r>
            <a:r>
              <a:rPr kumimoji="1" lang="en-US" altLang="zh-TW" dirty="0" smtClean="0"/>
              <a:t>-8/9</a:t>
            </a:r>
            <a:r>
              <a:rPr kumimoji="1" lang="zh-TW" altLang="en-US" dirty="0" smtClean="0"/>
              <a:t>（六）：個別、集體報名</a:t>
            </a:r>
            <a:endParaRPr kumimoji="1" lang="en-US" altLang="zh-TW" dirty="0" smtClean="0"/>
          </a:p>
          <a:p>
            <a:r>
              <a:rPr kumimoji="1" lang="en-US" altLang="zh-TW" dirty="0" smtClean="0"/>
              <a:t>8/14</a:t>
            </a:r>
            <a:r>
              <a:rPr kumimoji="1" lang="zh-TW" altLang="en-US" dirty="0" smtClean="0"/>
              <a:t>（四）：放榜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119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講綱</a:t>
            </a:r>
            <a:endParaRPr lang="zh-TW" alt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110000"/>
              </a:lnSpc>
              <a:buSzPct val="100000"/>
              <a:buFont typeface="+mj-ea"/>
              <a:buAutoNum type="ea1ChtPeriod"/>
            </a:pPr>
            <a:r>
              <a:rPr lang="zh-TW" altLang="en-US" sz="2800" dirty="0" smtClean="0">
                <a:solidFill>
                  <a:srgbClr val="000066"/>
                </a:solidFill>
                <a:latin typeface="+mn-ea"/>
              </a:rPr>
              <a:t>目前學生進路分布</a:t>
            </a:r>
            <a:endParaRPr lang="en-US" altLang="zh-TW" sz="2800" dirty="0" smtClean="0">
              <a:solidFill>
                <a:srgbClr val="000066"/>
              </a:solidFill>
              <a:latin typeface="+mn-ea"/>
            </a:endParaRPr>
          </a:p>
          <a:p>
            <a:pPr marL="514350" indent="-514350" eaLnBrk="1" hangingPunct="1">
              <a:lnSpc>
                <a:spcPct val="110000"/>
              </a:lnSpc>
              <a:buSzPct val="100000"/>
              <a:buFont typeface="+mj-ea"/>
              <a:buAutoNum type="ea1ChtPeriod"/>
            </a:pPr>
            <a:r>
              <a:rPr lang="zh-TW" altLang="en-US" sz="2800" dirty="0" smtClean="0">
                <a:solidFill>
                  <a:srgbClr val="000066"/>
                </a:solidFill>
                <a:latin typeface="+mn-ea"/>
              </a:rPr>
              <a:t>二次免試提供的資訊</a:t>
            </a:r>
            <a:endParaRPr lang="en-US" altLang="zh-TW" sz="2800" dirty="0" smtClean="0">
              <a:solidFill>
                <a:srgbClr val="000066"/>
              </a:solidFill>
              <a:latin typeface="+mn-ea"/>
            </a:endParaRPr>
          </a:p>
          <a:p>
            <a:pPr marL="514350" indent="-514350" eaLnBrk="1" hangingPunct="1">
              <a:lnSpc>
                <a:spcPct val="110000"/>
              </a:lnSpc>
              <a:buSzPct val="100000"/>
              <a:buFont typeface="+mj-ea"/>
              <a:buAutoNum type="ea1ChtPeriod"/>
            </a:pPr>
            <a:r>
              <a:rPr lang="zh-TW" altLang="en-US" sz="2800" dirty="0" smtClean="0">
                <a:solidFill>
                  <a:srgbClr val="000066"/>
                </a:solidFill>
                <a:latin typeface="+mn-ea"/>
              </a:rPr>
              <a:t>因應的作業期程</a:t>
            </a:r>
            <a:endParaRPr lang="en-US" altLang="zh-TW" sz="2800" dirty="0" smtClean="0">
              <a:solidFill>
                <a:srgbClr val="000066"/>
              </a:solidFill>
              <a:latin typeface="+mn-ea"/>
            </a:endParaRPr>
          </a:p>
          <a:p>
            <a:pPr marL="514350" indent="-514350" eaLnBrk="1" hangingPunct="1">
              <a:lnSpc>
                <a:spcPct val="110000"/>
              </a:lnSpc>
              <a:buSzPct val="100000"/>
              <a:buFont typeface="+mj-ea"/>
              <a:buAutoNum type="ea1ChtPeriod"/>
            </a:pPr>
            <a:r>
              <a:rPr lang="zh-TW" altLang="en-US" sz="2800" dirty="0" smtClean="0">
                <a:solidFill>
                  <a:srgbClr val="000066"/>
                </a:solidFill>
                <a:latin typeface="+mn-ea"/>
              </a:rPr>
              <a:t>請各校配合之輔導作為</a:t>
            </a:r>
            <a:endParaRPr lang="en-US" altLang="zh-TW" sz="2800" dirty="0" smtClean="0">
              <a:solidFill>
                <a:srgbClr val="000066"/>
              </a:solidFill>
              <a:latin typeface="+mn-ea"/>
            </a:endParaRPr>
          </a:p>
          <a:p>
            <a:pPr marL="514350" indent="-514350" eaLnBrk="1" hangingPunct="1">
              <a:lnSpc>
                <a:spcPct val="110000"/>
              </a:lnSpc>
              <a:buSzPct val="100000"/>
              <a:buFont typeface="+mj-ea"/>
              <a:buAutoNum type="ea1ChtPeriod"/>
            </a:pPr>
            <a:r>
              <a:rPr lang="zh-TW" altLang="en-US" sz="2800" dirty="0" smtClean="0">
                <a:solidFill>
                  <a:srgbClr val="000066"/>
                </a:solidFill>
                <a:latin typeface="+mn-ea"/>
              </a:rPr>
              <a:t>可協助志願選填之</a:t>
            </a:r>
            <a:r>
              <a:rPr lang="zh-TW" altLang="en-US" sz="2800" dirty="0">
                <a:solidFill>
                  <a:srgbClr val="000066"/>
                </a:solidFill>
                <a:latin typeface="+mn-ea"/>
              </a:rPr>
              <a:t>參考</a:t>
            </a:r>
            <a:r>
              <a:rPr lang="zh-TW" altLang="en-US" sz="2800" dirty="0" smtClean="0">
                <a:solidFill>
                  <a:srgbClr val="000066"/>
                </a:solidFill>
                <a:latin typeface="+mn-ea"/>
              </a:rPr>
              <a:t>數據</a:t>
            </a:r>
            <a:endParaRPr lang="en-US" altLang="zh-TW" sz="2800" dirty="0" smtClean="0">
              <a:solidFill>
                <a:srgbClr val="000066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8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志願選填再提醒事項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4846320"/>
          </a:xfrm>
        </p:spPr>
        <p:txBody>
          <a:bodyPr>
            <a:normAutofit/>
          </a:bodyPr>
          <a:lstStyle/>
          <a:p>
            <a:r>
              <a:rPr kumimoji="1" lang="zh-TW" altLang="en-US" dirty="0" smtClean="0">
                <a:latin typeface="+mn-ea"/>
              </a:rPr>
              <a:t>公布學校諮詢專線，排班回答家長疑慮</a:t>
            </a:r>
            <a:endParaRPr kumimoji="1" lang="en-US" altLang="zh-TW" dirty="0" smtClean="0">
              <a:latin typeface="+mn-ea"/>
            </a:endParaRPr>
          </a:p>
          <a:p>
            <a:r>
              <a:rPr kumimoji="1" lang="zh-TW" altLang="en-US" dirty="0" smtClean="0">
                <a:latin typeface="+mn-ea"/>
              </a:rPr>
              <a:t>志願</a:t>
            </a:r>
            <a:r>
              <a:rPr kumimoji="1" lang="zh-TW" altLang="en-US" dirty="0">
                <a:latin typeface="+mn-ea"/>
              </a:rPr>
              <a:t>選填表列印後，</a:t>
            </a:r>
            <a:r>
              <a:rPr kumimoji="1" lang="zh-TW" altLang="en-US" u="sng" dirty="0">
                <a:solidFill>
                  <a:srgbClr val="C00000"/>
                </a:solidFill>
                <a:latin typeface="+mn-ea"/>
              </a:rPr>
              <a:t>逐案審查</a:t>
            </a:r>
            <a:r>
              <a:rPr kumimoji="1" lang="zh-TW" altLang="en-US" dirty="0">
                <a:latin typeface="+mn-ea"/>
              </a:rPr>
              <a:t>。</a:t>
            </a:r>
            <a:endParaRPr kumimoji="1" lang="en-US" altLang="zh-TW" dirty="0">
              <a:latin typeface="+mn-ea"/>
            </a:endParaRPr>
          </a:p>
          <a:p>
            <a:pPr lvl="1"/>
            <a:r>
              <a:rPr kumimoji="1" lang="zh-TW" altLang="en-US" sz="2600" dirty="0" smtClean="0">
                <a:latin typeface="+mn-ea"/>
              </a:rPr>
              <a:t>不要就傳統排名依序填選志願</a:t>
            </a:r>
            <a:endParaRPr kumimoji="1" lang="en-US" altLang="zh-TW" sz="2600" dirty="0" smtClean="0">
              <a:latin typeface="+mn-ea"/>
            </a:endParaRPr>
          </a:p>
          <a:p>
            <a:pPr lvl="1"/>
            <a:r>
              <a:rPr kumimoji="1" lang="zh-TW" altLang="en-US" sz="2600" dirty="0" smtClean="0">
                <a:latin typeface="+mn-ea"/>
              </a:rPr>
              <a:t>善用同職群同分效應</a:t>
            </a:r>
            <a:endParaRPr kumimoji="1" lang="en-US" altLang="zh-TW" sz="2600" dirty="0" smtClean="0">
              <a:latin typeface="+mn-ea"/>
            </a:endParaRPr>
          </a:p>
          <a:p>
            <a:pPr lvl="1"/>
            <a:r>
              <a:rPr kumimoji="1" lang="zh-TW" altLang="en-US" sz="2600" dirty="0" smtClean="0">
                <a:latin typeface="+mn-ea"/>
              </a:rPr>
              <a:t>善用個別序位，切勿隨機亂填</a:t>
            </a:r>
            <a:endParaRPr kumimoji="1" lang="en-US" altLang="zh-TW" sz="2600" dirty="0" smtClean="0">
              <a:latin typeface="+mn-ea"/>
            </a:endParaRPr>
          </a:p>
          <a:p>
            <a:pPr lvl="1"/>
            <a:r>
              <a:rPr kumimoji="1" lang="zh-TW" altLang="en-US" sz="2600" dirty="0">
                <a:latin typeface="+mn-ea"/>
              </a:rPr>
              <a:t>志願多</a:t>
            </a:r>
            <a:r>
              <a:rPr kumimoji="1" lang="zh-TW" altLang="en-US" sz="2600" dirty="0" smtClean="0">
                <a:latin typeface="+mn-ea"/>
              </a:rPr>
              <a:t>填</a:t>
            </a:r>
            <a:endParaRPr kumimoji="1" lang="en-US" altLang="zh-TW" sz="2600" dirty="0" smtClean="0">
              <a:latin typeface="+mn-ea"/>
            </a:endParaRPr>
          </a:p>
          <a:p>
            <a:r>
              <a:rPr kumimoji="1" lang="zh-TW" altLang="en-US" dirty="0" smtClean="0">
                <a:latin typeface="+mn-ea"/>
              </a:rPr>
              <a:t>落榜學生</a:t>
            </a:r>
            <a:r>
              <a:rPr kumimoji="1" lang="zh-TW" altLang="en-US" u="sng" dirty="0">
                <a:solidFill>
                  <a:srgbClr val="C00000"/>
                </a:solidFill>
                <a:latin typeface="+mn-ea"/>
              </a:rPr>
              <a:t>個案列</a:t>
            </a:r>
            <a:r>
              <a:rPr kumimoji="1" lang="zh-TW" altLang="en-US" u="sng" dirty="0" smtClean="0">
                <a:solidFill>
                  <a:srgbClr val="C00000"/>
                </a:solidFill>
                <a:latin typeface="+mn-ea"/>
              </a:rPr>
              <a:t>管追蹤</a:t>
            </a:r>
            <a:r>
              <a:rPr kumimoji="1" lang="zh-TW" altLang="en-US" dirty="0" smtClean="0">
                <a:latin typeface="+mn-ea"/>
              </a:rPr>
              <a:t>，提供關懷、協助就學</a:t>
            </a:r>
            <a:endParaRPr kumimoji="1" lang="en-US" altLang="zh-TW" dirty="0" smtClean="0">
              <a:latin typeface="+mn-ea"/>
            </a:endParaRPr>
          </a:p>
          <a:p>
            <a:r>
              <a:rPr kumimoji="1" lang="zh-TW" altLang="en-US" dirty="0" smtClean="0">
                <a:latin typeface="+mn-ea"/>
              </a:rPr>
              <a:t>雖然</a:t>
            </a:r>
            <a:r>
              <a:rPr kumimoji="1" lang="zh-TW" altLang="en-US" dirty="0">
                <a:latin typeface="+mn-ea"/>
              </a:rPr>
              <a:t>有</a:t>
            </a:r>
            <a:r>
              <a:rPr kumimoji="1" lang="en-US" altLang="zh-TW" dirty="0">
                <a:latin typeface="+mn-ea"/>
              </a:rPr>
              <a:t>87.4%</a:t>
            </a:r>
            <a:r>
              <a:rPr kumimoji="1" lang="zh-TW" altLang="en-US" dirty="0">
                <a:latin typeface="+mn-ea"/>
              </a:rPr>
              <a:t>的同學就</a:t>
            </a:r>
            <a:r>
              <a:rPr kumimoji="1" lang="zh-TW" altLang="en-US" dirty="0" smtClean="0">
                <a:latin typeface="+mn-ea"/>
              </a:rPr>
              <a:t>定位，</a:t>
            </a:r>
            <a:r>
              <a:rPr lang="en-US" altLang="zh-TW" kern="0" dirty="0" smtClean="0">
                <a:latin typeface="+mn-ea"/>
              </a:rPr>
              <a:t>12.6</a:t>
            </a:r>
            <a:r>
              <a:rPr lang="en-US" altLang="zh-TW" kern="0" dirty="0">
                <a:latin typeface="+mn-ea"/>
              </a:rPr>
              <a:t>%</a:t>
            </a:r>
            <a:r>
              <a:rPr lang="zh-TW" altLang="en-US" kern="0" dirty="0">
                <a:latin typeface="+mn-ea"/>
              </a:rPr>
              <a:t>（</a:t>
            </a:r>
            <a:r>
              <a:rPr lang="en-US" altLang="zh-TW" kern="0" dirty="0">
                <a:latin typeface="+mn-ea"/>
              </a:rPr>
              <a:t>3477</a:t>
            </a:r>
            <a:r>
              <a:rPr lang="zh-TW" altLang="en-US" kern="0" dirty="0">
                <a:latin typeface="+mn-ea"/>
              </a:rPr>
              <a:t>人</a:t>
            </a:r>
            <a:r>
              <a:rPr lang="zh-TW" altLang="en-US" kern="0" dirty="0" smtClean="0">
                <a:latin typeface="+mn-ea"/>
              </a:rPr>
              <a:t>）未就位的學生仍是我們的責任</a:t>
            </a:r>
            <a:endParaRPr lang="zh-TW" altLang="zh-TW" kern="100" dirty="0">
              <a:latin typeface="+mn-ea"/>
              <a:cs typeface="Times New Roman"/>
            </a:endParaRPr>
          </a:p>
          <a:p>
            <a:pPr lvl="1"/>
            <a:endParaRPr kumimoji="1" lang="zh-TW" altLang="en-US" sz="2600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4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2" y="548680"/>
            <a:ext cx="8028384" cy="289221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74231"/>
            <a:ext cx="4667617" cy="391178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5" y="4005064"/>
            <a:ext cx="8669125" cy="2304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522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～簡報結束～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399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學生進路人數分布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26927742"/>
              </p:ext>
            </p:extLst>
          </p:nvPr>
        </p:nvGraphicFramePr>
        <p:xfrm>
          <a:off x="755576" y="1196751"/>
          <a:ext cx="6336704" cy="44310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8132"/>
                <a:gridCol w="2534682"/>
                <a:gridCol w="1590630"/>
                <a:gridCol w="1023260"/>
              </a:tblGrid>
              <a:tr h="34084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國中畢業生人數</a:t>
                      </a:r>
                      <a:r>
                        <a:rPr lang="en-US" sz="1600" kern="0" dirty="0">
                          <a:effectLst/>
                        </a:rPr>
                        <a:t>(A)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solidFill>
                            <a:srgbClr val="FF0000"/>
                          </a:solidFill>
                          <a:effectLst/>
                        </a:rPr>
                        <a:t>27,037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　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4084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身心障礙學生適性輔導安置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481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solidFill>
                            <a:srgbClr val="FF0000"/>
                          </a:solidFill>
                          <a:effectLst/>
                        </a:rPr>
                        <a:t>23,630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en-US" sz="1800" b="1" kern="0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1800" b="1" kern="0" dirty="0">
                          <a:solidFill>
                            <a:srgbClr val="FF0000"/>
                          </a:solidFill>
                          <a:effectLst/>
                        </a:rPr>
                        <a:t>(87.4%)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4084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免試入學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vert="eaVert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校內高中部直升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754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08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技優甄審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221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08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高中職第一次免試入學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</a:rPr>
                        <a:t>18,420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08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五專第一次免試入學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924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084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 smtClean="0">
                          <a:effectLst/>
                        </a:rPr>
                        <a:t>特招甄選</a:t>
                      </a:r>
                      <a:r>
                        <a:rPr lang="zh-TW" sz="1600" kern="0" dirty="0">
                          <a:effectLst/>
                        </a:rPr>
                        <a:t>入學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vert="eaVert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高職甄選入學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542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08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藝才班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219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08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體育班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336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08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科學班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30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084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其他管道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vert="eaVert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實用技能學程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</a:rPr>
                        <a:t>1,233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08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建教合作班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189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08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其他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281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259632" y="5819230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2000" b="1" u="sng" kern="0" dirty="0">
                <a:solidFill>
                  <a:srgbClr val="A50021"/>
                </a:solidFill>
                <a:uFill>
                  <a:solidFill>
                    <a:srgbClr val="A50021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已確定錄取且報到完成</a:t>
            </a:r>
            <a:r>
              <a:rPr lang="zh-TW" altLang="zh-TW" sz="2000" b="1" kern="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各項適性入學升學管道人數</a:t>
            </a:r>
            <a:endParaRPr lang="zh-TW" altLang="zh-TW" sz="2000" b="1" kern="100" dirty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1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</a:t>
            </a:r>
            <a:r>
              <a:rPr lang="zh-TW" altLang="en-US" dirty="0"/>
              <a:t>進路</a:t>
            </a:r>
            <a:r>
              <a:rPr lang="zh-TW" altLang="en-US" dirty="0" smtClean="0"/>
              <a:t>人</a:t>
            </a:r>
            <a:r>
              <a:rPr lang="zh-TW" altLang="en-US" dirty="0"/>
              <a:t>數分布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48064522"/>
              </p:ext>
            </p:extLst>
          </p:nvPr>
        </p:nvGraphicFramePr>
        <p:xfrm>
          <a:off x="683568" y="1772815"/>
          <a:ext cx="6840760" cy="3186934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160240"/>
                <a:gridCol w="1728192"/>
                <a:gridCol w="1368152"/>
                <a:gridCol w="1584176"/>
              </a:tblGrid>
              <a:tr h="55862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0" dirty="0" smtClean="0">
                          <a:effectLst/>
                          <a:latin typeface="+mn-ea"/>
                          <a:ea typeface="+mn-ea"/>
                        </a:rPr>
                        <a:t>各</a:t>
                      </a:r>
                      <a:r>
                        <a:rPr lang="zh-TW" altLang="en-US" sz="1800" b="0" kern="0" dirty="0" smtClean="0">
                          <a:effectLst/>
                          <a:latin typeface="+mn-ea"/>
                          <a:ea typeface="+mn-ea"/>
                        </a:rPr>
                        <a:t>種入學</a:t>
                      </a:r>
                      <a:r>
                        <a:rPr lang="zh-TW" sz="1800" b="0" kern="0" dirty="0" smtClean="0">
                          <a:effectLst/>
                          <a:latin typeface="+mn-ea"/>
                          <a:ea typeface="+mn-ea"/>
                        </a:rPr>
                        <a:t>管道</a:t>
                      </a:r>
                      <a:endParaRPr lang="zh-TW" sz="18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5150" marR="151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0">
                          <a:effectLst/>
                          <a:latin typeface="+mn-ea"/>
                          <a:ea typeface="+mn-ea"/>
                        </a:rPr>
                        <a:t>全縣總計</a:t>
                      </a:r>
                      <a:endParaRPr lang="zh-TW" sz="1800" b="0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5150" marR="151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0">
                          <a:effectLst/>
                          <a:latin typeface="+mn-ea"/>
                          <a:ea typeface="+mn-ea"/>
                        </a:rPr>
                        <a:t>分項合計</a:t>
                      </a:r>
                      <a:endParaRPr lang="zh-TW" sz="1800" b="0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5150" marR="15150" marT="0" marB="0" anchor="ctr">
                    <a:solidFill>
                      <a:schemeClr val="bg1"/>
                    </a:solidFill>
                  </a:tcPr>
                </a:tc>
              </a:tr>
              <a:tr h="55862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0" dirty="0">
                          <a:effectLst/>
                          <a:latin typeface="+mn-ea"/>
                          <a:ea typeface="+mn-ea"/>
                        </a:rPr>
                        <a:t>報名參加特色招生考試分發入學人數</a:t>
                      </a:r>
                      <a:endParaRPr lang="zh-TW" sz="18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5150" marR="151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1,261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5150" marR="151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3,477</a:t>
                      </a:r>
                      <a:r>
                        <a:rPr lang="en-US" sz="18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sz="18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8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(12.6%)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5150" marR="15150" marT="0" marB="0" anchor="ctr">
                    <a:solidFill>
                      <a:schemeClr val="bg1"/>
                    </a:solidFill>
                  </a:tcPr>
                </a:tc>
              </a:tr>
              <a:tr h="55862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0" dirty="0">
                          <a:effectLst/>
                          <a:latin typeface="+mn-ea"/>
                          <a:ea typeface="+mn-ea"/>
                        </a:rPr>
                        <a:t>擬報名參加第二次免試入學</a:t>
                      </a:r>
                      <a:endParaRPr lang="zh-TW" sz="18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5150" marR="151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1,914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5150" marR="151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5862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0" dirty="0">
                          <a:effectLst/>
                          <a:latin typeface="+mn-ea"/>
                          <a:ea typeface="+mn-ea"/>
                        </a:rPr>
                        <a:t>其他規劃</a:t>
                      </a:r>
                      <a:endParaRPr lang="zh-TW" sz="18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5150" marR="15150" marT="0" marB="0" vert="eaVert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0" dirty="0">
                          <a:effectLst/>
                          <a:latin typeface="+mn-ea"/>
                          <a:ea typeface="+mn-ea"/>
                        </a:rPr>
                        <a:t>出國</a:t>
                      </a:r>
                      <a:endParaRPr lang="zh-TW" sz="18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5150" marR="15150"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  <a:latin typeface="+mn-ea"/>
                          <a:ea typeface="+mn-ea"/>
                        </a:rPr>
                        <a:t>63</a:t>
                      </a:r>
                      <a:endParaRPr lang="zh-TW" sz="18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5150" marR="15150" marT="0" marB="0" anchor="ctr"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586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0">
                          <a:effectLst/>
                          <a:latin typeface="+mn-ea"/>
                          <a:ea typeface="+mn-ea"/>
                        </a:rPr>
                        <a:t>參加職訓或就業</a:t>
                      </a:r>
                      <a:endParaRPr lang="zh-TW" sz="1800" b="0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5150" marR="15150"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  <a:latin typeface="+mn-ea"/>
                          <a:ea typeface="+mn-ea"/>
                        </a:rPr>
                        <a:t>106</a:t>
                      </a:r>
                      <a:endParaRPr lang="zh-TW" sz="18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5150" marR="15150" marT="0" marB="0" anchor="ctr"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38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0">
                          <a:effectLst/>
                          <a:latin typeface="+mn-ea"/>
                          <a:ea typeface="+mn-ea"/>
                        </a:rPr>
                        <a:t>其他</a:t>
                      </a:r>
                      <a:endParaRPr lang="zh-TW" sz="1800" b="0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5150" marR="15150"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  <a:latin typeface="+mn-ea"/>
                          <a:ea typeface="+mn-ea"/>
                        </a:rPr>
                        <a:t>133</a:t>
                      </a:r>
                      <a:endParaRPr lang="zh-TW" sz="180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5150" marR="15150" marT="0" marB="0" anchor="ctr"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641575" y="5445224"/>
            <a:ext cx="2954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2400" b="1" u="sng" kern="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尚未錄取且報到</a:t>
            </a:r>
            <a:r>
              <a:rPr lang="zh-TW" altLang="zh-TW" sz="2400" b="1" kern="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zh-TW" altLang="zh-TW" sz="2400" b="1" kern="100" dirty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9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第二次免試入學提供資訊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ea"/>
              <a:buAutoNum type="ea1ChtPeriod"/>
            </a:pPr>
            <a:r>
              <a:rPr lang="zh-TW" altLang="en-US" dirty="0" smtClean="0">
                <a:latin typeface="+mn-ea"/>
              </a:rPr>
              <a:t>各</a:t>
            </a:r>
            <a:r>
              <a:rPr lang="zh-TW" altLang="en-US" dirty="0">
                <a:latin typeface="+mn-ea"/>
              </a:rPr>
              <a:t>科能力等級加標示與</a:t>
            </a:r>
            <a:r>
              <a:rPr lang="zh-TW" altLang="en-US" u="sng" dirty="0">
                <a:latin typeface="+mn-ea"/>
              </a:rPr>
              <a:t>答對題數</a:t>
            </a:r>
            <a:r>
              <a:rPr lang="zh-TW" altLang="en-US" dirty="0" smtClean="0">
                <a:latin typeface="+mn-ea"/>
              </a:rPr>
              <a:t>對照表</a:t>
            </a:r>
            <a:endParaRPr lang="en-US" altLang="zh-TW" dirty="0" smtClean="0">
              <a:latin typeface="+mn-ea"/>
            </a:endParaRPr>
          </a:p>
          <a:p>
            <a:pPr marL="514350" indent="-514350">
              <a:buSzPct val="100000"/>
              <a:buFont typeface="+mj-ea"/>
              <a:buAutoNum type="ea1ChtPeriod"/>
            </a:pPr>
            <a:r>
              <a:rPr lang="zh-TW" altLang="en-US" dirty="0" smtClean="0">
                <a:latin typeface="+mn-ea"/>
              </a:rPr>
              <a:t>各</a:t>
            </a:r>
            <a:r>
              <a:rPr lang="zh-TW" altLang="en-US" dirty="0">
                <a:latin typeface="+mn-ea"/>
              </a:rPr>
              <a:t>科能力等級加標示</a:t>
            </a:r>
            <a:r>
              <a:rPr lang="zh-TW" altLang="en-US" u="sng" dirty="0">
                <a:latin typeface="+mn-ea"/>
              </a:rPr>
              <a:t>人數百分比</a:t>
            </a:r>
            <a:r>
              <a:rPr lang="zh-TW" altLang="en-US" dirty="0" smtClean="0">
                <a:latin typeface="+mn-ea"/>
              </a:rPr>
              <a:t>統計表</a:t>
            </a:r>
            <a:endParaRPr lang="en-US" altLang="zh-TW" dirty="0" smtClean="0">
              <a:latin typeface="+mn-ea"/>
            </a:endParaRPr>
          </a:p>
          <a:p>
            <a:pPr marL="514350" indent="-514350">
              <a:buSzPct val="100000"/>
              <a:buFont typeface="+mj-ea"/>
              <a:buAutoNum type="ea1ChtPeriod"/>
            </a:pPr>
            <a:r>
              <a:rPr lang="zh-TW" altLang="en-US" dirty="0" smtClean="0">
                <a:latin typeface="+mn-ea"/>
              </a:rPr>
              <a:t>各</a:t>
            </a:r>
            <a:r>
              <a:rPr lang="zh-TW" altLang="en-US" dirty="0">
                <a:latin typeface="+mn-ea"/>
              </a:rPr>
              <a:t>能力等級類別暨寫作測驗級分</a:t>
            </a:r>
            <a:r>
              <a:rPr lang="zh-TW" altLang="en-US" u="sng" dirty="0">
                <a:latin typeface="+mn-ea"/>
              </a:rPr>
              <a:t>人數百分比</a:t>
            </a:r>
            <a:r>
              <a:rPr lang="zh-TW" altLang="en-US" u="sng" dirty="0" smtClean="0">
                <a:latin typeface="+mn-ea"/>
              </a:rPr>
              <a:t>統計表</a:t>
            </a:r>
            <a:endParaRPr lang="en-US" altLang="zh-TW" u="sng" dirty="0" smtClean="0">
              <a:latin typeface="+mn-ea"/>
            </a:endParaRPr>
          </a:p>
          <a:p>
            <a:pPr marL="514350" indent="-514350">
              <a:buSzPct val="100000"/>
              <a:buFont typeface="+mj-ea"/>
              <a:buAutoNum type="ea1ChtPeriod"/>
            </a:pPr>
            <a:r>
              <a:rPr lang="zh-TW" altLang="zh-TW" dirty="0" smtClean="0">
                <a:solidFill>
                  <a:srgbClr val="A50021"/>
                </a:solidFill>
                <a:latin typeface="+mn-ea"/>
              </a:rPr>
              <a:t>個別</a:t>
            </a:r>
            <a:r>
              <a:rPr lang="zh-TW" altLang="zh-TW" dirty="0">
                <a:solidFill>
                  <a:srgbClr val="A50021"/>
                </a:solidFill>
                <a:latin typeface="+mn-ea"/>
              </a:rPr>
              <a:t>序位之比率及</a:t>
            </a:r>
            <a:r>
              <a:rPr lang="zh-TW" altLang="en-US" dirty="0">
                <a:solidFill>
                  <a:srgbClr val="A50021"/>
                </a:solidFill>
                <a:latin typeface="+mn-ea"/>
              </a:rPr>
              <a:t>累積</a:t>
            </a:r>
            <a:r>
              <a:rPr lang="zh-TW" altLang="zh-TW" dirty="0">
                <a:solidFill>
                  <a:srgbClr val="A50021"/>
                </a:solidFill>
                <a:latin typeface="+mn-ea"/>
              </a:rPr>
              <a:t>人數</a:t>
            </a:r>
            <a:r>
              <a:rPr lang="zh-TW" altLang="zh-TW" dirty="0" smtClean="0">
                <a:solidFill>
                  <a:srgbClr val="A50021"/>
                </a:solidFill>
                <a:latin typeface="+mn-ea"/>
              </a:rPr>
              <a:t>區間</a:t>
            </a:r>
            <a:endParaRPr lang="en-US" altLang="zh-TW" dirty="0" smtClean="0">
              <a:solidFill>
                <a:srgbClr val="A50021"/>
              </a:solidFill>
              <a:latin typeface="+mn-ea"/>
            </a:endParaRPr>
          </a:p>
          <a:p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625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年國中教育會考各科能力等級加標示與答對題數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對照表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" y="1844824"/>
            <a:ext cx="89344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86877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年國中教育會考各科能力等級加標示人數百分比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統計表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9408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年國中教育會考各能力等級類別暨寫作測驗級分人數百分比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統計表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" y="1484784"/>
            <a:ext cx="9017735" cy="529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60609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72008" y="44624"/>
            <a:ext cx="9036496" cy="6696744"/>
            <a:chOff x="72008" y="44624"/>
            <a:chExt cx="9036496" cy="6696744"/>
          </a:xfrm>
        </p:grpSpPr>
        <p:sp>
          <p:nvSpPr>
            <p:cNvPr id="3" name="按鈕形 2"/>
            <p:cNvSpPr/>
            <p:nvPr/>
          </p:nvSpPr>
          <p:spPr>
            <a:xfrm>
              <a:off x="72008" y="44624"/>
              <a:ext cx="9036496" cy="6696744"/>
            </a:xfrm>
            <a:prstGeom prst="bevel">
              <a:avLst>
                <a:gd name="adj" fmla="val 2964"/>
              </a:avLst>
            </a:prstGeom>
            <a:solidFill>
              <a:srgbClr val="FFFFCC"/>
            </a:solidFill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</a:t>
              </a:r>
              <a:r>
                <a:rPr kumimoji="0" lang="en-US" altLang="zh-TW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103</a:t>
              </a:r>
              <a:r>
                <a:rPr kumimoji="0" lang="zh-TW" altLang="zh-TW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學年度○○就學區學生第○次免試入學超額比序（未含志願序</a:t>
              </a:r>
              <a:r>
                <a:rPr kumimoji="0" lang="zh-TW" altLang="zh-TW" sz="20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kumimoji="0"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zh-TW" sz="20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個別</a:t>
              </a:r>
              <a:r>
                <a:rPr kumimoji="0" lang="zh-TW" altLang="zh-TW" sz="20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序位</a:t>
              </a:r>
              <a:r>
                <a:rPr kumimoji="0" lang="zh-TW" altLang="zh-TW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之比率及</a:t>
              </a:r>
              <a:r>
                <a:rPr kumimoji="0" lang="zh-TW" altLang="en-US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累積</a:t>
              </a:r>
              <a:r>
                <a:rPr kumimoji="0" lang="zh-TW" altLang="zh-TW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人數</a:t>
              </a:r>
              <a:r>
                <a:rPr kumimoji="0" lang="zh-TW" altLang="zh-TW" sz="20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區間</a:t>
              </a:r>
              <a:r>
                <a:rPr kumimoji="0"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  <a:r>
                <a:rPr kumimoji="0" lang="zh-TW" altLang="zh-TW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查詢服務</a:t>
              </a:r>
              <a:endParaRPr kumimoji="0"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2000" b="1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說明：</a:t>
              </a:r>
              <a:r>
                <a:rPr kumimoji="0" lang="zh-TW" altLang="en-US" sz="2000" dirty="0" smtClean="0">
                  <a:solidFill>
                    <a:prstClr val="black"/>
                  </a:solidFill>
                </a:rPr>
                <a:t>以下</a:t>
              </a:r>
              <a:r>
                <a:rPr kumimoji="0" lang="zh-TW" altLang="zh-TW" sz="2000" dirty="0">
                  <a:solidFill>
                    <a:prstClr val="black"/>
                  </a:solidFill>
                </a:rPr>
                <a:t>服務</a:t>
              </a:r>
              <a:r>
                <a:rPr kumimoji="0" lang="zh-TW" altLang="en-US" sz="2000" dirty="0" smtClean="0">
                  <a:solidFill>
                    <a:prstClr val="black"/>
                  </a:solidFill>
                </a:rPr>
                <a:t>資訊</a:t>
              </a:r>
              <a:endParaRPr kumimoji="0" lang="en-US" altLang="zh-TW" sz="2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kumimoji="0" lang="zh-TW" altLang="en-US" sz="2000" b="1" u="sng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因為免試入學尚未報名，故</a:t>
              </a:r>
              <a:r>
                <a:rPr kumimoji="0" lang="zh-TW" altLang="zh-TW" sz="2000" b="1" u="sng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以</a:t>
              </a:r>
              <a:r>
                <a:rPr kumimoji="0" lang="zh-TW" altLang="en-US" sz="2000" b="1" u="sng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      </a:t>
              </a:r>
              <a:r>
                <a:rPr kumimoji="0" lang="zh-TW" altLang="zh-TW" sz="2000" b="1" u="sng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人數為計算</a:t>
              </a:r>
              <a:r>
                <a:rPr kumimoji="0" lang="zh-TW" altLang="en-US" sz="2000" b="1" u="sng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基</a:t>
              </a:r>
              <a:r>
                <a:rPr kumimoji="0" lang="zh-TW" altLang="zh-TW" sz="2000" b="1" u="sng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準</a:t>
              </a:r>
              <a:r>
                <a:rPr kumimoji="0" lang="zh-TW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kumimoji="0" lang="en-US" altLang="zh-TW" sz="2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kumimoji="0" lang="zh-TW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根據</a:t>
              </a:r>
              <a:r>
                <a:rPr kumimoji="0" lang="zh-TW" altLang="zh-TW" sz="20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該區超額比序項目之分配及比序順次，計算該區學生之整體表現，由前至後排序</a:t>
              </a:r>
              <a:r>
                <a:rPr kumimoji="0" lang="zh-TW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，並</a:t>
              </a:r>
              <a:r>
                <a:rPr kumimoji="0" lang="zh-TW" altLang="zh-TW" sz="20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以每一區間比率不低於</a:t>
              </a:r>
              <a:r>
                <a:rPr kumimoji="0" lang="zh-TW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百分之</a:t>
              </a:r>
              <a:r>
                <a:rPr kumimoji="0" lang="en-US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0.3</a:t>
              </a:r>
              <a:r>
                <a:rPr kumimoji="0" lang="zh-TW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且</a:t>
              </a:r>
              <a:r>
                <a:rPr kumimoji="0" lang="zh-TW" altLang="zh-TW" sz="20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人數不</a:t>
              </a:r>
              <a:r>
                <a:rPr kumimoji="0" lang="zh-TW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少於</a:t>
              </a:r>
              <a:r>
                <a:rPr kumimoji="0" lang="zh-TW" altLang="en-US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三十</a:t>
              </a:r>
              <a:r>
                <a:rPr kumimoji="0" lang="zh-TW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人</a:t>
              </a:r>
              <a:r>
                <a:rPr kumimoji="0" lang="zh-TW" altLang="zh-TW" sz="20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，計算其個別序位所屬</a:t>
              </a:r>
              <a:r>
                <a:rPr kumimoji="0" lang="zh-TW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區間</a:t>
              </a:r>
              <a:r>
                <a:rPr kumimoji="0" lang="zh-TW" altLang="en-US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kumimoji="0" lang="zh-TW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其</a:t>
              </a:r>
              <a:r>
                <a:rPr kumimoji="0" lang="zh-TW" altLang="zh-TW" sz="20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比率均算至小數點第二位，第三位以下</a:t>
              </a:r>
              <a:r>
                <a:rPr kumimoji="0" lang="zh-TW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四捨五入</a:t>
              </a:r>
              <a:r>
                <a:rPr kumimoji="0" lang="zh-TW" altLang="en-US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kumimoji="0" lang="zh-TW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另</a:t>
              </a:r>
              <a:r>
                <a:rPr kumimoji="0" lang="zh-TW" altLang="zh-TW" sz="20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就序位比率為後百分之二十以下者，得以同一比率區間呈現</a:t>
              </a:r>
              <a:r>
                <a:rPr kumimoji="0" lang="zh-TW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kumimoji="0" lang="en-US" altLang="zh-TW" sz="2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3.</a:t>
              </a:r>
              <a:r>
                <a:rPr kumimoji="0" lang="zh-TW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僅</a:t>
              </a:r>
              <a:r>
                <a:rPr kumimoji="0" lang="zh-TW" altLang="zh-TW" sz="20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供個人進行志願選填參考，任何個人、團體、學校或機關不得蒐集處理、公開呈現或做其他目的之使用。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4.</a:t>
              </a:r>
              <a:r>
                <a:rPr kumimoji="0" lang="zh-TW" altLang="en-US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於</a:t>
              </a:r>
              <a:r>
                <a:rPr kumimoji="0" lang="zh-TW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選</a:t>
              </a:r>
              <a:r>
                <a:rPr kumimoji="0" lang="zh-TW" altLang="zh-TW" sz="20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填志願</a:t>
              </a:r>
              <a:r>
                <a:rPr kumimoji="0" lang="zh-TW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時</a:t>
              </a:r>
              <a:r>
                <a:rPr kumimoji="0" lang="zh-TW" altLang="en-US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提供</a:t>
              </a:r>
              <a:r>
                <a:rPr kumimoji="0" lang="zh-TW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參考外</a:t>
              </a:r>
              <a:r>
                <a:rPr kumimoji="0" lang="zh-TW" altLang="zh-TW" sz="20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kumimoji="0" lang="zh-TW" altLang="zh-TW" sz="2000" b="1" u="sng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務必考量國中學生生涯輔導紀錄手冊及生涯發展規劃書，並參酌以往免試入學志願選填試探後，學校所給予之輔導建議，依照興趣、性向和能力，將志願序填滿，以選擇適宜的學校就近入學</a:t>
              </a:r>
              <a:r>
                <a:rPr kumimoji="0" lang="zh-TW" altLang="zh-TW" sz="20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kumimoji="0" lang="en-US" altLang="zh-TW" sz="2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547664" y="4509120"/>
              <a:ext cx="6480720" cy="1800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zh-TW" sz="2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學生：</a:t>
              </a:r>
              <a:r>
                <a:rPr kumimoji="0" lang="en-US" altLang="zh-TW" sz="2400" b="1" u="sng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  </a:t>
              </a:r>
              <a:r>
                <a:rPr kumimoji="0" lang="zh-TW" altLang="zh-TW" sz="2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身分證字號：</a:t>
              </a:r>
              <a:r>
                <a:rPr kumimoji="0" lang="en-US" altLang="zh-TW" sz="2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_________</a:t>
              </a:r>
              <a:endParaRPr kumimoji="0"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zh-TW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個別序位之比率及</a:t>
              </a:r>
              <a:r>
                <a:rPr kumimoji="0" lang="zh-TW" altLang="en-US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累積</a:t>
              </a:r>
              <a:r>
                <a:rPr kumimoji="0" lang="zh-TW" altLang="zh-TW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人數區間：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zh-TW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比</a:t>
              </a:r>
              <a:r>
                <a:rPr kumimoji="0" lang="zh-TW" altLang="en-US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</a:t>
              </a:r>
              <a:r>
                <a:rPr kumimoji="0" lang="zh-TW" altLang="zh-TW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率區間：</a:t>
              </a:r>
              <a:r>
                <a:rPr kumimoji="0" lang="en-US" altLang="zh-TW" sz="2400" u="sng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   </a:t>
              </a:r>
              <a:r>
                <a:rPr kumimoji="0" lang="zh-TW" altLang="zh-TW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％～</a:t>
              </a:r>
              <a:r>
                <a:rPr kumimoji="0" lang="en-US" altLang="zh-TW" sz="2400" u="sng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  </a:t>
              </a:r>
              <a:r>
                <a:rPr kumimoji="0" lang="zh-TW" altLang="zh-TW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％；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累積</a:t>
              </a:r>
              <a:r>
                <a:rPr kumimoji="0" lang="zh-TW" altLang="zh-TW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人數區間：</a:t>
              </a:r>
              <a:r>
                <a:rPr kumimoji="0" lang="en-US" altLang="zh-TW" sz="2400" u="sng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   </a:t>
              </a:r>
              <a:r>
                <a:rPr kumimoji="0" lang="zh-TW" altLang="zh-TW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人～</a:t>
              </a:r>
              <a:r>
                <a:rPr kumimoji="0" lang="en-US" altLang="zh-TW" sz="2400" u="sng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  </a:t>
              </a:r>
              <a:r>
                <a:rPr kumimoji="0" lang="zh-TW" altLang="zh-TW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人</a:t>
              </a:r>
              <a:r>
                <a:rPr kumimoji="0" lang="zh-TW" altLang="en-US" sz="24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kumimoji="0" lang="zh-TW" alt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圓角矩形 5"/>
          <p:cNvSpPr/>
          <p:nvPr/>
        </p:nvSpPr>
        <p:spPr>
          <a:xfrm>
            <a:off x="3635896" y="1124744"/>
            <a:ext cx="2232248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2358008" y="1772816"/>
            <a:ext cx="5814392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0601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1036265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1425</Words>
  <Application>Microsoft Office PowerPoint</Application>
  <PresentationFormat>如螢幕大小 (4:3)</PresentationFormat>
  <Paragraphs>349</Paragraphs>
  <Slides>22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22</vt:i4>
      </vt:variant>
    </vt:vector>
  </HeadingPairs>
  <TitlesOfParts>
    <vt:vector size="25" baseType="lpstr">
      <vt:lpstr>1_10362652</vt:lpstr>
      <vt:lpstr>華麗</vt:lpstr>
      <vt:lpstr>1_Office 佈景主題</vt:lpstr>
      <vt:lpstr>第二次免試入學 志願選填輔導措施 說明會議</vt:lpstr>
      <vt:lpstr>講綱</vt:lpstr>
      <vt:lpstr>學生進路人數分布</vt:lpstr>
      <vt:lpstr>學生進路人數分布</vt:lpstr>
      <vt:lpstr>第二次免試入學提供資訊</vt:lpstr>
      <vt:lpstr>103年國中教育會考各科能力等級加標示與答對題數對照表</vt:lpstr>
      <vt:lpstr>103年國中教育會考各科能力等級加標示人數百分比統計表</vt:lpstr>
      <vt:lpstr>103年國中教育會考各能力等級類別暨寫作測驗級分人數百分比統計表</vt:lpstr>
      <vt:lpstr>投影片 9</vt:lpstr>
      <vt:lpstr>第二次免試入學提供資訊</vt:lpstr>
      <vt:lpstr>時程對照-1/2</vt:lpstr>
      <vt:lpstr>時程對照-2/2</vt:lpstr>
      <vt:lpstr>提供協助之相關數據-1 第二次免試入學各級學校名額統計表</vt:lpstr>
      <vt:lpstr>提供協助之相關數據-1 第二次免試入學各級學校名額統計表</vt:lpstr>
      <vt:lpstr> 提供協助之相關數據-1 未就定位學生數及二免名額</vt:lpstr>
      <vt:lpstr>提供協助之相關數據-2 第二次免試入學各級學校名額統計表</vt:lpstr>
      <vt:lpstr>提供協助之相關數據-2 桃園區公立高中普通科缺額總表</vt:lpstr>
      <vt:lpstr>投影片 18</vt:lpstr>
      <vt:lpstr>重要時程提醒</vt:lpstr>
      <vt:lpstr>志願選填再提醒事項</vt:lpstr>
      <vt:lpstr>投影片 21</vt:lpstr>
      <vt:lpstr>～簡報結束～</vt:lpstr>
    </vt:vector>
  </TitlesOfParts>
  <Company>CMT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H222909593</dc:creator>
  <cp:lastModifiedBy>user</cp:lastModifiedBy>
  <cp:revision>179</cp:revision>
  <cp:lastPrinted>2012-03-22T01:55:28Z</cp:lastPrinted>
  <dcterms:created xsi:type="dcterms:W3CDTF">2012-03-09T07:20:02Z</dcterms:created>
  <dcterms:modified xsi:type="dcterms:W3CDTF">2014-07-25T05:36:26Z</dcterms:modified>
</cp:coreProperties>
</file>